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314" r:id="rId3"/>
    <p:sldId id="323" r:id="rId4"/>
    <p:sldId id="378" r:id="rId5"/>
    <p:sldId id="365" r:id="rId6"/>
    <p:sldId id="372" r:id="rId7"/>
    <p:sldId id="373" r:id="rId8"/>
    <p:sldId id="374" r:id="rId9"/>
    <p:sldId id="375" r:id="rId10"/>
    <p:sldId id="376" r:id="rId11"/>
    <p:sldId id="377" r:id="rId12"/>
    <p:sldId id="379" r:id="rId13"/>
    <p:sldId id="380" r:id="rId14"/>
    <p:sldId id="366" r:id="rId15"/>
    <p:sldId id="367" r:id="rId16"/>
    <p:sldId id="368" r:id="rId17"/>
    <p:sldId id="369" r:id="rId18"/>
    <p:sldId id="370" r:id="rId19"/>
    <p:sldId id="371" r:id="rId20"/>
    <p:sldId id="331" r:id="rId21"/>
    <p:sldId id="360" r:id="rId22"/>
    <p:sldId id="335" r:id="rId23"/>
    <p:sldId id="333" r:id="rId24"/>
    <p:sldId id="353" r:id="rId25"/>
    <p:sldId id="343" r:id="rId26"/>
    <p:sldId id="362" r:id="rId27"/>
    <p:sldId id="361" r:id="rId28"/>
    <p:sldId id="346" r:id="rId29"/>
    <p:sldId id="328" r:id="rId30"/>
    <p:sldId id="319" r:id="rId31"/>
    <p:sldId id="327" r:id="rId32"/>
    <p:sldId id="381" r:id="rId33"/>
    <p:sldId id="347" r:id="rId3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Century Schoolbook" panose="02040604050505020304" pitchFamily="18" charset="0"/>
              </a:defRPr>
            </a:pPr>
            <a:r>
              <a:rPr lang="ru-RU">
                <a:solidFill>
                  <a:srgbClr val="0070C0"/>
                </a:solidFill>
                <a:latin typeface="Century Schoolbook" panose="02040604050505020304" pitchFamily="18" charset="0"/>
              </a:rPr>
              <a:t>Направленности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C00000"/>
                        </a:solidFill>
                      </a:rPr>
                      <a:t>63%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  <a:latin typeface="Century Schoolbook" panose="020406040505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Художественная </c:v>
                </c:pt>
                <c:pt idx="1">
                  <c:v>Социально-педагогическая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Естественнонаучная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0.65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0.2</c:v>
                </c:pt>
                <c:pt idx="4">
                  <c:v>0.03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928"/>
        <c:axId val="209664"/>
      </c:barChart>
      <c:catAx>
        <c:axId val="2129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rgbClr val="002060"/>
                </a:solidFill>
                <a:latin typeface="Century Schoolbook" panose="02040604050505020304" pitchFamily="18" charset="0"/>
              </a:defRPr>
            </a:pPr>
            <a:endParaRPr lang="ru-RU"/>
          </a:p>
        </c:txPr>
        <c:crossAx val="209664"/>
        <c:crosses val="autoZero"/>
        <c:auto val="1"/>
        <c:lblAlgn val="ctr"/>
        <c:lblOffset val="100"/>
        <c:noMultiLvlLbl val="0"/>
      </c:catAx>
      <c:valAx>
        <c:axId val="209664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extTo"/>
        <c:crossAx val="212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993402849418848E-2"/>
          <c:y val="3.8258027690965091E-2"/>
          <c:w val="0.89952981414763444"/>
          <c:h val="0.658534518708871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37000"/>
                      <a:hueMod val="100000"/>
                      <a:satMod val="200000"/>
                      <a:lumMod val="88000"/>
                    </a:schemeClr>
                  </a:gs>
                  <a:gs pos="100000">
                    <a:schemeClr val="accent2">
                      <a:tint val="53000"/>
                      <a:shade val="100000"/>
                      <a:hueMod val="100000"/>
                      <a:satMod val="350000"/>
                      <a:lumMod val="79000"/>
                    </a:schemeClr>
                  </a:gs>
                </a:gsLst>
                <a:lin ang="5400000" scaled="1"/>
              </a:gradFill>
              <a:ln w="15875" cap="flat" cmpd="sng" algn="ctr">
                <a:solidFill>
                  <a:schemeClr val="accent2"/>
                </a:solidFill>
                <a:prstDash val="solid"/>
              </a:ln>
              <a:effectLst>
                <a:outerShdw blurRad="50800" dist="12700" dir="528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3">
                      <a:shade val="100000"/>
                    </a:schemeClr>
                  </a:gs>
                  <a:gs pos="100000">
                    <a:schemeClr val="accent3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 w="15875" cap="flat" cmpd="sng" algn="ctr">
                <a:solidFill>
                  <a:schemeClr val="accent3"/>
                </a:solidFill>
                <a:prstDash val="solid"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3.3594150914448657E-3"/>
                  <c:y val="-0.10991129810053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594150914448657E-3"/>
                  <c:y val="-0.189149675800917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437660365779525E-2"/>
                  <c:y val="-0.23004690300111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039122637167299E-3"/>
                  <c:y val="-0.250495516601215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7188301828897314E-3"/>
                  <c:y val="-0.299060973901450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3594150914448657E-3"/>
                  <c:y val="-0.332289971001611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757952820057031E-2"/>
                  <c:y val="-0.36807504480178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2012-2013 </c:v>
                </c:pt>
                <c:pt idx="1">
                  <c:v>2013-2014 </c:v>
                </c:pt>
                <c:pt idx="2">
                  <c:v>2014-2015 </c:v>
                </c:pt>
                <c:pt idx="3">
                  <c:v>2015-2016 </c:v>
                </c:pt>
                <c:pt idx="4">
                  <c:v>2016-2017</c:v>
                </c:pt>
                <c:pt idx="5">
                  <c:v>2017-2018</c:v>
                </c:pt>
                <c:pt idx="6">
                  <c:v>2018-2019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42</c:v>
                </c:pt>
                <c:pt idx="1">
                  <c:v>192</c:v>
                </c:pt>
                <c:pt idx="2">
                  <c:v>221</c:v>
                </c:pt>
                <c:pt idx="3">
                  <c:v>268</c:v>
                </c:pt>
                <c:pt idx="4">
                  <c:v>392</c:v>
                </c:pt>
                <c:pt idx="5">
                  <c:v>551</c:v>
                </c:pt>
                <c:pt idx="6">
                  <c:v>576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06400"/>
        <c:axId val="208032"/>
        <c:axId val="0"/>
      </c:bar3DChart>
      <c:catAx>
        <c:axId val="206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8032"/>
        <c:crosses val="autoZero"/>
        <c:auto val="1"/>
        <c:lblAlgn val="ctr"/>
        <c:lblOffset val="100"/>
        <c:noMultiLvlLbl val="0"/>
      </c:catAx>
      <c:valAx>
        <c:axId val="208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5B556-FA6B-415A-87F5-3DA710F1E99B}" type="doc">
      <dgm:prSet loTypeId="urn:microsoft.com/office/officeart/2005/8/layout/radial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75587D-976C-497E-8F98-57936F330C51}">
      <dgm:prSet phldrT="[Текст]" custT="1"/>
      <dgm:spPr>
        <a:solidFill>
          <a:srgbClr val="5AACC6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Единое  образовательное пространство ДЮЦ </a:t>
          </a:r>
        </a:p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«На Комсомольской», ОУ и партнёры  по развитию научно – технического творчества учащихся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A1508-16D4-4A28-9F7A-9C79CECB381C}" type="parTrans" cxnId="{8B4CE9B9-004E-4BBE-A9A6-E1D968623D9C}">
      <dgm:prSet/>
      <dgm:spPr/>
      <dgm:t>
        <a:bodyPr/>
        <a:lstStyle/>
        <a:p>
          <a:endParaRPr lang="ru-RU"/>
        </a:p>
      </dgm:t>
    </dgm:pt>
    <dgm:pt modelId="{E6056159-FCDA-435C-A102-3F4E256A1B15}" type="sibTrans" cxnId="{8B4CE9B9-004E-4BBE-A9A6-E1D968623D9C}">
      <dgm:prSet/>
      <dgm:spPr/>
      <dgm:t>
        <a:bodyPr/>
        <a:lstStyle/>
        <a:p>
          <a:endParaRPr lang="ru-RU"/>
        </a:p>
      </dgm:t>
    </dgm:pt>
    <dgm:pt modelId="{84BC073D-4A13-425A-B0EF-72DBA305C4A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Дизайн мобильных приложений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ДЮЦ</a:t>
          </a:r>
        </a:p>
        <a:p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6D518-B003-423D-AB52-31BDA04C119D}" type="parTrans" cxnId="{35D52388-617D-47B7-92FA-2BC7C1D5EDD2}">
      <dgm:prSet/>
      <dgm:spPr/>
      <dgm:t>
        <a:bodyPr/>
        <a:lstStyle/>
        <a:p>
          <a:endParaRPr lang="ru-RU"/>
        </a:p>
      </dgm:t>
    </dgm:pt>
    <dgm:pt modelId="{0B56BDBC-03AD-43BB-A1E6-DEB5CC954781}" type="sibTrans" cxnId="{35D52388-617D-47B7-92FA-2BC7C1D5EDD2}">
      <dgm:prSet/>
      <dgm:spPr/>
      <dgm:t>
        <a:bodyPr/>
        <a:lstStyle/>
        <a:p>
          <a:endParaRPr lang="ru-RU"/>
        </a:p>
      </dgm:t>
    </dgm:pt>
    <dgm:pt modelId="{A2191705-C39D-42FD-9906-CA7047A985C7}">
      <dgm:prSet phldrT="[Текст]" custT="1"/>
      <dgm:spPr/>
      <dgm:t>
        <a:bodyPr/>
        <a:lstStyle/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2Д рисование на графических планшетах ДЮЦ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ED386-96B0-467D-B38F-212D196C3E43}" type="parTrans" cxnId="{2B3C339F-AA05-49C1-8D8A-E4B71A6FBCC0}">
      <dgm:prSet/>
      <dgm:spPr/>
      <dgm:t>
        <a:bodyPr/>
        <a:lstStyle/>
        <a:p>
          <a:endParaRPr lang="ru-RU"/>
        </a:p>
      </dgm:t>
    </dgm:pt>
    <dgm:pt modelId="{332A1833-B307-4EF2-A9C6-0484F49C96DD}" type="sibTrans" cxnId="{2B3C339F-AA05-49C1-8D8A-E4B71A6FBCC0}">
      <dgm:prSet/>
      <dgm:spPr/>
      <dgm:t>
        <a:bodyPr/>
        <a:lstStyle/>
        <a:p>
          <a:endParaRPr lang="ru-RU"/>
        </a:p>
      </dgm:t>
    </dgm:pt>
    <dgm:pt modelId="{B663F9A8-62C9-468F-A70B-BB8104E1E1E1}">
      <dgm:prSet/>
      <dgm:spPr/>
      <dgm:t>
        <a:bodyPr/>
        <a:lstStyle/>
        <a:p>
          <a:endParaRPr lang="ru-RU"/>
        </a:p>
      </dgm:t>
    </dgm:pt>
    <dgm:pt modelId="{6356C8CD-7B69-4A89-BBC7-865BE0B41B83}" type="parTrans" cxnId="{EE4DA86D-3EA8-4DCE-BD29-9A354E2C26F3}">
      <dgm:prSet/>
      <dgm:spPr/>
      <dgm:t>
        <a:bodyPr/>
        <a:lstStyle/>
        <a:p>
          <a:endParaRPr lang="ru-RU"/>
        </a:p>
      </dgm:t>
    </dgm:pt>
    <dgm:pt modelId="{47DF8AEA-F131-4934-A883-671C303E7ACB}" type="sibTrans" cxnId="{EE4DA86D-3EA8-4DCE-BD29-9A354E2C26F3}">
      <dgm:prSet/>
      <dgm:spPr/>
      <dgm:t>
        <a:bodyPr/>
        <a:lstStyle/>
        <a:p>
          <a:endParaRPr lang="ru-RU"/>
        </a:p>
      </dgm:t>
    </dgm:pt>
    <dgm:pt modelId="{33E6C567-36B3-480A-861F-363F05D01DAB}">
      <dgm:prSet phldrT="[Текст]" custT="1"/>
      <dgm:spPr/>
      <dgm:t>
        <a:bodyPr/>
        <a:lstStyle/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Пиксель</a:t>
          </a:r>
        </a:p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Компьютерная графика ДЮЦ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A1E63-CB1D-47D9-953B-39841ACB725D}" type="parTrans" cxnId="{824B04DD-3D0C-4E78-81C4-83639A728BC9}">
      <dgm:prSet/>
      <dgm:spPr/>
      <dgm:t>
        <a:bodyPr/>
        <a:lstStyle/>
        <a:p>
          <a:endParaRPr lang="ru-RU"/>
        </a:p>
      </dgm:t>
    </dgm:pt>
    <dgm:pt modelId="{9AD87AB5-3572-4063-BB16-DDA36AC6AF09}" type="sibTrans" cxnId="{824B04DD-3D0C-4E78-81C4-83639A728BC9}">
      <dgm:prSet/>
      <dgm:spPr/>
      <dgm:t>
        <a:bodyPr/>
        <a:lstStyle/>
        <a:p>
          <a:endParaRPr lang="ru-RU"/>
        </a:p>
      </dgm:t>
    </dgm:pt>
    <dgm:pt modelId="{32441854-31FB-4857-8C2E-034728DB965D}">
      <dgm:prSet phldrT="[Текст]" custT="1"/>
      <dgm:spPr/>
      <dgm:t>
        <a:bodyPr/>
        <a:lstStyle/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Студия </a:t>
          </a:r>
        </a:p>
        <a:p>
          <a:r>
            <a:rPr lang="ru-RU" sz="1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Промышленный дизайн и архитектура</a:t>
          </a:r>
        </a:p>
        <a:p>
          <a:r>
            <a:rPr lang="ru-RU" sz="1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ДЮЦ</a:t>
          </a:r>
          <a:endParaRPr lang="ru-RU" sz="1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71BA9-FDD8-40C8-93F0-D2D5C132E372}" type="parTrans" cxnId="{48336494-AFAC-404C-810C-805A906A5B34}">
      <dgm:prSet/>
      <dgm:spPr/>
      <dgm:t>
        <a:bodyPr/>
        <a:lstStyle/>
        <a:p>
          <a:endParaRPr lang="ru-RU"/>
        </a:p>
      </dgm:t>
    </dgm:pt>
    <dgm:pt modelId="{D5DA4DAB-52F2-41E8-B2B0-A1424914D497}" type="sibTrans" cxnId="{48336494-AFAC-404C-810C-805A906A5B34}">
      <dgm:prSet/>
      <dgm:spPr/>
      <dgm:t>
        <a:bodyPr/>
        <a:lstStyle/>
        <a:p>
          <a:endParaRPr lang="ru-RU"/>
        </a:p>
      </dgm:t>
    </dgm:pt>
    <dgm:pt modelId="{CA46873B-AB3E-4F16-94C3-1FB9C141486A}">
      <dgm:prSet phldrT="[Текст]" custT="1"/>
      <dgm:spPr/>
      <dgm:t>
        <a:bodyPr/>
        <a:lstStyle/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Фотостудия ДЮЦ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66330B-AF48-4B23-ABFD-F59085153362}" type="parTrans" cxnId="{8CF9F561-4703-4D58-B252-9FBDDE0E1FE8}">
      <dgm:prSet/>
      <dgm:spPr/>
      <dgm:t>
        <a:bodyPr/>
        <a:lstStyle/>
        <a:p>
          <a:endParaRPr lang="ru-RU"/>
        </a:p>
      </dgm:t>
    </dgm:pt>
    <dgm:pt modelId="{FA769A7E-8F9C-4524-A592-03301E596678}" type="sibTrans" cxnId="{8CF9F561-4703-4D58-B252-9FBDDE0E1FE8}">
      <dgm:prSet/>
      <dgm:spPr/>
      <dgm:t>
        <a:bodyPr/>
        <a:lstStyle/>
        <a:p>
          <a:endParaRPr lang="ru-RU"/>
        </a:p>
      </dgm:t>
    </dgm:pt>
    <dgm:pt modelId="{4B7160ED-B9DB-48BB-801F-B1488D9AF6E1}">
      <dgm:prSet phldrT="[Текст]" custT="1"/>
      <dgm:spPr/>
      <dgm:t>
        <a:bodyPr/>
        <a:lstStyle/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«ТехУспех»</a:t>
          </a:r>
        </a:p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моделирование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F0AF6-F121-4BB0-BE04-7DCF3EA5F862}" type="parTrans" cxnId="{FB6B303D-263B-495E-BFA3-B00935D8AF1A}">
      <dgm:prSet/>
      <dgm:spPr/>
      <dgm:t>
        <a:bodyPr/>
        <a:lstStyle/>
        <a:p>
          <a:endParaRPr lang="ru-RU"/>
        </a:p>
      </dgm:t>
    </dgm:pt>
    <dgm:pt modelId="{67E7E5CC-678E-410C-96E5-504B0AC6489A}" type="sibTrans" cxnId="{FB6B303D-263B-495E-BFA3-B00935D8AF1A}">
      <dgm:prSet/>
      <dgm:spPr/>
      <dgm:t>
        <a:bodyPr/>
        <a:lstStyle/>
        <a:p>
          <a:endParaRPr lang="ru-RU"/>
        </a:p>
      </dgm:t>
    </dgm:pt>
    <dgm:pt modelId="{EE12FEDD-F222-4BB0-9076-7F59A5E23CAB}">
      <dgm:prSet phldrT="[Текст]" custT="1"/>
      <dgm:spPr/>
      <dgm:t>
        <a:bodyPr/>
        <a:lstStyle/>
        <a:p>
          <a:endParaRPr lang="ru-RU" sz="1400" b="1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«Алые паруса»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моделирование СОШ № 11</a:t>
          </a:r>
        </a:p>
        <a:p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5221F7-BD5C-45DD-8936-8289E9E3D045}" type="parTrans" cxnId="{1EC25824-E618-4E0F-96DF-9E9F4AB10708}">
      <dgm:prSet/>
      <dgm:spPr/>
      <dgm:t>
        <a:bodyPr/>
        <a:lstStyle/>
        <a:p>
          <a:endParaRPr lang="ru-RU"/>
        </a:p>
      </dgm:t>
    </dgm:pt>
    <dgm:pt modelId="{D4424F28-7EBA-4824-B00D-2425973B3085}" type="sibTrans" cxnId="{1EC25824-E618-4E0F-96DF-9E9F4AB10708}">
      <dgm:prSet/>
      <dgm:spPr/>
      <dgm:t>
        <a:bodyPr/>
        <a:lstStyle/>
        <a:p>
          <a:endParaRPr lang="ru-RU"/>
        </a:p>
      </dgm:t>
    </dgm:pt>
    <dgm:pt modelId="{53450476-3FB5-4D81-BF25-699506E9323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Кибернетика+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№10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5465D-9685-4FBB-BBCA-5BE303B773F2}" type="parTrans" cxnId="{DA334594-AAED-4B3B-B32D-18B778C31EAF}">
      <dgm:prSet/>
      <dgm:spPr/>
      <dgm:t>
        <a:bodyPr/>
        <a:lstStyle/>
        <a:p>
          <a:endParaRPr lang="ru-RU"/>
        </a:p>
      </dgm:t>
    </dgm:pt>
    <dgm:pt modelId="{B48ADDCE-2E55-41ED-ACC3-40BC8D95602A}" type="sibTrans" cxnId="{DA334594-AAED-4B3B-B32D-18B778C31EAF}">
      <dgm:prSet/>
      <dgm:spPr/>
      <dgm:t>
        <a:bodyPr/>
        <a:lstStyle/>
        <a:p>
          <a:endParaRPr lang="ru-RU"/>
        </a:p>
      </dgm:t>
    </dgm:pt>
    <dgm:pt modelId="{D4AF043F-916F-4458-AF3C-4CBC828CCB41}">
      <dgm:prSet phldrT="[Текст]" custT="1"/>
      <dgm:spPr/>
      <dgm:t>
        <a:bodyPr/>
        <a:lstStyle/>
        <a:p>
          <a:endParaRPr lang="ru-RU" sz="1400" b="1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3Д моделирование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гимназия №32</a:t>
          </a:r>
        </a:p>
        <a:p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3D75-1F27-4DA2-90F9-BF4C7BE2AE4B}" type="parTrans" cxnId="{5E3B6326-6B5F-451A-9F86-4590189E36EC}">
      <dgm:prSet/>
      <dgm:spPr/>
      <dgm:t>
        <a:bodyPr/>
        <a:lstStyle/>
        <a:p>
          <a:endParaRPr lang="ru-RU"/>
        </a:p>
      </dgm:t>
    </dgm:pt>
    <dgm:pt modelId="{D791D002-648A-4FBC-88C3-D64FB2248890}" type="sibTrans" cxnId="{5E3B6326-6B5F-451A-9F86-4590189E36EC}">
      <dgm:prSet/>
      <dgm:spPr/>
      <dgm:t>
        <a:bodyPr/>
        <a:lstStyle/>
        <a:p>
          <a:endParaRPr lang="ru-RU"/>
        </a:p>
      </dgm:t>
    </dgm:pt>
    <dgm:pt modelId="{9E8BC198-6E4E-4158-9EA8-A600DCA6305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Робототехника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гимназия 32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D0D30-32B6-4EC6-90D8-F58A801D1D2E}" type="parTrans" cxnId="{CF1145C3-541A-4946-AC0A-051141D1BCB1}">
      <dgm:prSet/>
      <dgm:spPr/>
      <dgm:t>
        <a:bodyPr/>
        <a:lstStyle/>
        <a:p>
          <a:endParaRPr lang="ru-RU"/>
        </a:p>
      </dgm:t>
    </dgm:pt>
    <dgm:pt modelId="{B75449EE-D214-49D2-9157-D50D2487CF9F}" type="sibTrans" cxnId="{CF1145C3-541A-4946-AC0A-051141D1BCB1}">
      <dgm:prSet/>
      <dgm:spPr/>
      <dgm:t>
        <a:bodyPr/>
        <a:lstStyle/>
        <a:p>
          <a:endParaRPr lang="ru-RU"/>
        </a:p>
      </dgm:t>
    </dgm:pt>
    <dgm:pt modelId="{FF0BAB68-6E99-4503-8ECB-043AC042CE9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Рисуем на компьютере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гимназия № 32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E6DF2-C46F-43AD-8759-1A4CB9CC2FA4}" type="parTrans" cxnId="{26E571D5-3E80-4762-B590-07AFE151D899}">
      <dgm:prSet/>
      <dgm:spPr/>
      <dgm:t>
        <a:bodyPr/>
        <a:lstStyle/>
        <a:p>
          <a:endParaRPr lang="ru-RU"/>
        </a:p>
      </dgm:t>
    </dgm:pt>
    <dgm:pt modelId="{7FC43DD3-E5E7-4C09-B49E-EDA559FD8C18}" type="sibTrans" cxnId="{26E571D5-3E80-4762-B590-07AFE151D899}">
      <dgm:prSet/>
      <dgm:spPr/>
      <dgm:t>
        <a:bodyPr/>
        <a:lstStyle/>
        <a:p>
          <a:endParaRPr lang="ru-RU"/>
        </a:p>
      </dgm:t>
    </dgm:pt>
    <dgm:pt modelId="{532B88D5-6023-436D-A29B-FECF70F3CD7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моделирование с элементами черчения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гимназия №32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91F92-0CCA-4922-B64F-3A2F67267FF7}" type="parTrans" cxnId="{446F5415-F038-428C-9E27-C861BF30C823}">
      <dgm:prSet/>
      <dgm:spPr/>
      <dgm:t>
        <a:bodyPr/>
        <a:lstStyle/>
        <a:p>
          <a:endParaRPr lang="ru-RU"/>
        </a:p>
      </dgm:t>
    </dgm:pt>
    <dgm:pt modelId="{11B274C1-7532-4D52-844B-47752242C60F}" type="sibTrans" cxnId="{446F5415-F038-428C-9E27-C861BF30C823}">
      <dgm:prSet/>
      <dgm:spPr/>
      <dgm:t>
        <a:bodyPr/>
        <a:lstStyle/>
        <a:p>
          <a:endParaRPr lang="ru-RU"/>
        </a:p>
      </dgm:t>
    </dgm:pt>
    <dgm:pt modelId="{CF68EDB7-77FD-49ED-B7DF-F6B51A1EEA79}">
      <dgm:prSet phldrT="[Текст]" custT="1"/>
      <dgm:spPr/>
      <dgm:t>
        <a:bodyPr/>
        <a:lstStyle/>
        <a:p>
          <a:endParaRPr lang="ru-RU" sz="1400" b="1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Роботоконструирование</a:t>
          </a:r>
        </a:p>
        <a:p>
          <a:r>
            <a:rPr lang="ru-RU" sz="14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МОШ № 50</a:t>
          </a:r>
        </a:p>
        <a:p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BD0361-C741-42AD-9A76-D17C246EC450}" type="sibTrans" cxnId="{294D5AC7-6FAA-4AA0-B311-ABC37BEBD02D}">
      <dgm:prSet/>
      <dgm:spPr/>
      <dgm:t>
        <a:bodyPr/>
        <a:lstStyle/>
        <a:p>
          <a:endParaRPr lang="ru-RU"/>
        </a:p>
      </dgm:t>
    </dgm:pt>
    <dgm:pt modelId="{67687546-DE2C-48C6-B128-13819169C056}" type="parTrans" cxnId="{294D5AC7-6FAA-4AA0-B311-ABC37BEBD02D}">
      <dgm:prSet/>
      <dgm:spPr/>
      <dgm:t>
        <a:bodyPr/>
        <a:lstStyle/>
        <a:p>
          <a:endParaRPr lang="ru-RU"/>
        </a:p>
      </dgm:t>
    </dgm:pt>
    <dgm:pt modelId="{DF5A1879-40B8-4384-969D-4DD2E4052DFC}" type="pres">
      <dgm:prSet presAssocID="{44E5B556-FA6B-415A-87F5-3DA710F1E99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C0F22B-6D6D-4E87-BF39-929507E0431E}" type="pres">
      <dgm:prSet presAssocID="{4475587D-976C-497E-8F98-57936F330C51}" presName="centerShape" presStyleLbl="node0" presStyleIdx="0" presStyleCnt="1" custScaleX="301395" custScaleY="127096" custLinFactNeighborX="11" custLinFactNeighborY="-7"/>
      <dgm:spPr/>
      <dgm:t>
        <a:bodyPr/>
        <a:lstStyle/>
        <a:p>
          <a:endParaRPr lang="ru-RU"/>
        </a:p>
      </dgm:t>
    </dgm:pt>
    <dgm:pt modelId="{BBA68372-E26E-4CA6-B517-DF7D8B29D4B0}" type="pres">
      <dgm:prSet presAssocID="{48C6D518-B003-423D-AB52-31BDA04C119D}" presName="parTrans" presStyleLbl="bgSibTrans2D1" presStyleIdx="0" presStyleCnt="13" custAng="68752" custScaleX="92946" custScaleY="90851" custLinFactY="-1405" custLinFactNeighborX="-8591" custLinFactNeighborY="-100000"/>
      <dgm:spPr/>
      <dgm:t>
        <a:bodyPr/>
        <a:lstStyle/>
        <a:p>
          <a:endParaRPr lang="ru-RU"/>
        </a:p>
      </dgm:t>
    </dgm:pt>
    <dgm:pt modelId="{24D05496-8421-4F51-81C7-F53FEF6608C6}" type="pres">
      <dgm:prSet presAssocID="{84BC073D-4A13-425A-B0EF-72DBA305C4A4}" presName="node" presStyleLbl="node1" presStyleIdx="0" presStyleCnt="13" custScaleX="383729" custScaleY="101304" custRadScaleRad="123557" custRadScaleInc="908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15ACB-EED1-444B-BE3F-542000A38998}" type="pres">
      <dgm:prSet presAssocID="{67687546-DE2C-48C6-B128-13819169C056}" presName="parTrans" presStyleLbl="bgSibTrans2D1" presStyleIdx="1" presStyleCnt="13"/>
      <dgm:spPr/>
      <dgm:t>
        <a:bodyPr/>
        <a:lstStyle/>
        <a:p>
          <a:endParaRPr lang="ru-RU"/>
        </a:p>
      </dgm:t>
    </dgm:pt>
    <dgm:pt modelId="{A409892F-A603-411E-9212-64BB3EDA34A6}" type="pres">
      <dgm:prSet presAssocID="{CF68EDB7-77FD-49ED-B7DF-F6B51A1EEA79}" presName="node" presStyleLbl="node1" presStyleIdx="1" presStyleCnt="13" custScaleX="350066" custScaleY="96333" custRadScaleRad="83431" custRadScaleInc="-11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CED1C-67DE-4DA9-8D5F-ECB6E7867A62}" type="pres">
      <dgm:prSet presAssocID="{A49ED386-96B0-467D-B38F-212D196C3E43}" presName="parTrans" presStyleLbl="bgSibTrans2D1" presStyleIdx="2" presStyleCnt="13" custAng="519562" custScaleX="67438" custScaleY="97782" custLinFactNeighborX="15792" custLinFactNeighborY="-25450"/>
      <dgm:spPr/>
      <dgm:t>
        <a:bodyPr/>
        <a:lstStyle/>
        <a:p>
          <a:endParaRPr lang="ru-RU"/>
        </a:p>
      </dgm:t>
    </dgm:pt>
    <dgm:pt modelId="{A3F9770A-780B-4708-9553-65820EFF4114}" type="pres">
      <dgm:prSet presAssocID="{A2191705-C39D-42FD-9906-CA7047A985C7}" presName="node" presStyleLbl="node1" presStyleIdx="2" presStyleCnt="13" custScaleX="346323" custScaleY="97799" custRadScaleRad="89151" custRadScaleInc="-22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6A4CE-847B-4E45-A151-BA98B871FA27}" type="pres">
      <dgm:prSet presAssocID="{D8BA1E63-CB1D-47D9-953B-39841ACB725D}" presName="parTrans" presStyleLbl="bgSibTrans2D1" presStyleIdx="3" presStyleCnt="13" custAng="628894" custScaleX="85037" custScaleY="122034" custLinFactNeighborX="16843" custLinFactNeighborY="-59211"/>
      <dgm:spPr/>
      <dgm:t>
        <a:bodyPr/>
        <a:lstStyle/>
        <a:p>
          <a:endParaRPr lang="ru-RU"/>
        </a:p>
      </dgm:t>
    </dgm:pt>
    <dgm:pt modelId="{89BE74B2-A357-4B03-B6A5-02ADBF10DF78}" type="pres">
      <dgm:prSet presAssocID="{33E6C567-36B3-480A-861F-363F05D01DAB}" presName="node" presStyleLbl="node1" presStyleIdx="3" presStyleCnt="13" custScaleX="402877" custScaleY="97799" custRadScaleRad="123934" custRadScaleInc="61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A60A3-04D0-4F55-B243-AEC7EB60524B}" type="pres">
      <dgm:prSet presAssocID="{E5A71BA9-FDD8-40C8-93F0-D2D5C132E372}" presName="parTrans" presStyleLbl="bgSibTrans2D1" presStyleIdx="4" presStyleCnt="13" custAng="769297" custScaleX="72386" custScaleY="96425" custLinFactNeighborX="16413" custLinFactNeighborY="-33036"/>
      <dgm:spPr/>
      <dgm:t>
        <a:bodyPr/>
        <a:lstStyle/>
        <a:p>
          <a:endParaRPr lang="ru-RU"/>
        </a:p>
      </dgm:t>
    </dgm:pt>
    <dgm:pt modelId="{9CCCD0F9-E1A3-4A83-A600-71217E9DD193}" type="pres">
      <dgm:prSet presAssocID="{32441854-31FB-4857-8C2E-034728DB965D}" presName="node" presStyleLbl="node1" presStyleIdx="4" presStyleCnt="13" custScaleX="388521" custScaleY="103345" custRadScaleRad="109695" custRadScaleInc="-97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4FE5C-DDDD-4933-A547-C5418B138769}" type="pres">
      <dgm:prSet presAssocID="{0566330B-AF48-4B23-ABFD-F59085153362}" presName="parTrans" presStyleLbl="bgSibTrans2D1" presStyleIdx="5" presStyleCnt="13" custAng="582042" custScaleX="67116" custScaleY="125230" custLinFactNeighborX="19751" custLinFactNeighborY="-38760"/>
      <dgm:spPr/>
      <dgm:t>
        <a:bodyPr/>
        <a:lstStyle/>
        <a:p>
          <a:endParaRPr lang="ru-RU"/>
        </a:p>
      </dgm:t>
    </dgm:pt>
    <dgm:pt modelId="{D46FBD66-6644-4BFF-8FF9-868F6D90ACC7}" type="pres">
      <dgm:prSet presAssocID="{CA46873B-AB3E-4F16-94C3-1FB9C141486A}" presName="node" presStyleLbl="node1" presStyleIdx="5" presStyleCnt="13" custScaleX="324458" custScaleY="97208" custRadScaleRad="102399" custRadScaleInc="-287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53B64-F8A8-4CC3-82BA-AC83920A2A0F}" type="pres">
      <dgm:prSet presAssocID="{03FF0AF6-F121-4BB0-BE04-7DCF3EA5F862}" presName="parTrans" presStyleLbl="bgSibTrans2D1" presStyleIdx="6" presStyleCnt="13" custAng="21447804" custLinFactY="-33429" custLinFactNeighborX="-4069" custLinFactNeighborY="-100000"/>
      <dgm:spPr/>
      <dgm:t>
        <a:bodyPr/>
        <a:lstStyle/>
        <a:p>
          <a:endParaRPr lang="ru-RU"/>
        </a:p>
      </dgm:t>
    </dgm:pt>
    <dgm:pt modelId="{6879D540-6A94-4E15-9145-B2CBE94CE22E}" type="pres">
      <dgm:prSet presAssocID="{4B7160ED-B9DB-48BB-801F-B1488D9AF6E1}" presName="node" presStyleLbl="node1" presStyleIdx="6" presStyleCnt="13" custScaleX="416820" custScaleY="139722" custRadScaleRad="80232" custRadScaleInc="22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CB53F-D902-4722-ABEA-AC8FB0F7A6BF}" type="pres">
      <dgm:prSet presAssocID="{005221F7-BD5C-45DD-8936-8289E9E3D045}" presName="parTrans" presStyleLbl="bgSibTrans2D1" presStyleIdx="7" presStyleCnt="13"/>
      <dgm:spPr/>
      <dgm:t>
        <a:bodyPr/>
        <a:lstStyle/>
        <a:p>
          <a:endParaRPr lang="ru-RU"/>
        </a:p>
      </dgm:t>
    </dgm:pt>
    <dgm:pt modelId="{C1DD1454-87F3-4BC6-8EA4-2A34C9B4F168}" type="pres">
      <dgm:prSet presAssocID="{EE12FEDD-F222-4BB0-9076-7F59A5E23CAB}" presName="node" presStyleLbl="node1" presStyleIdx="7" presStyleCnt="13" custScaleX="330760" custScaleY="141166" custRadScaleRad="86723" custRadScaleInc="-771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E70ED-689D-4DFE-8332-375EB5067733}" type="pres">
      <dgm:prSet presAssocID="{8275465D-9685-4FBB-BBCA-5BE303B773F2}" presName="parTrans" presStyleLbl="bgSibTrans2D1" presStyleIdx="8" presStyleCnt="13" custScaleX="86470" custScaleY="122181" custLinFactNeighborX="-7401" custLinFactNeighborY="-61321"/>
      <dgm:spPr/>
      <dgm:t>
        <a:bodyPr/>
        <a:lstStyle/>
        <a:p>
          <a:endParaRPr lang="ru-RU"/>
        </a:p>
      </dgm:t>
    </dgm:pt>
    <dgm:pt modelId="{9449D439-E882-4DD2-A41C-1FF75692ECE7}" type="pres">
      <dgm:prSet presAssocID="{53450476-3FB5-4D81-BF25-699506E93234}" presName="node" presStyleLbl="node1" presStyleIdx="8" presStyleCnt="13" custScaleX="314055" custScaleY="121586" custRadScaleRad="111766" custRadScaleInc="106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07CF0-544A-4825-999F-F894E1FC7426}" type="pres">
      <dgm:prSet presAssocID="{490D3D75-1F27-4DA2-90F9-BF4C7BE2AE4B}" presName="parTrans" presStyleLbl="bgSibTrans2D1" presStyleIdx="9" presStyleCnt="13" custLinFactNeighborX="1780" custLinFactNeighborY="-56555"/>
      <dgm:spPr/>
      <dgm:t>
        <a:bodyPr/>
        <a:lstStyle/>
        <a:p>
          <a:endParaRPr lang="ru-RU"/>
        </a:p>
      </dgm:t>
    </dgm:pt>
    <dgm:pt modelId="{DDA284A3-A5A4-4DCE-9524-1C8E4C478427}" type="pres">
      <dgm:prSet presAssocID="{D4AF043F-916F-4458-AF3C-4CBC828CCB41}" presName="node" presStyleLbl="node1" presStyleIdx="9" presStyleCnt="13" custScaleX="307491" custScaleY="97799" custRadScaleRad="98678" custRadScaleInc="52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4D137-7201-4EA0-8EA4-A3A138F93378}" type="pres">
      <dgm:prSet presAssocID="{0D7D0D30-32B6-4EC6-90D8-F58A801D1D2E}" presName="parTrans" presStyleLbl="bgSibTrans2D1" presStyleIdx="10" presStyleCnt="13" custScaleX="94691" custScaleY="104196"/>
      <dgm:spPr/>
      <dgm:t>
        <a:bodyPr/>
        <a:lstStyle/>
        <a:p>
          <a:endParaRPr lang="ru-RU"/>
        </a:p>
      </dgm:t>
    </dgm:pt>
    <dgm:pt modelId="{F74CEDB3-8016-44EF-AE71-00528507193D}" type="pres">
      <dgm:prSet presAssocID="{9E8BC198-6E4E-4158-9EA8-A600DCA63059}" presName="node" presStyleLbl="node1" presStyleIdx="10" presStyleCnt="13" custScaleX="292065" custScaleY="97799" custRadScaleRad="91301" custRadScaleInc="29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276FF-6F4A-422B-BEB9-8451CE9C3E44}" type="pres">
      <dgm:prSet presAssocID="{AB0E6DF2-C46F-43AD-8759-1A4CB9CC2FA4}" presName="parTrans" presStyleLbl="bgSibTrans2D1" presStyleIdx="11" presStyleCnt="13" custAng="21082388" custLinFactNeighborX="-2523" custLinFactNeighborY="-17033"/>
      <dgm:spPr/>
      <dgm:t>
        <a:bodyPr/>
        <a:lstStyle/>
        <a:p>
          <a:endParaRPr lang="ru-RU"/>
        </a:p>
      </dgm:t>
    </dgm:pt>
    <dgm:pt modelId="{8901797E-15C5-4490-B22D-538D77AEB23D}" type="pres">
      <dgm:prSet presAssocID="{FF0BAB68-6E99-4503-8ECB-043AC042CE9D}" presName="node" presStyleLbl="node1" presStyleIdx="11" presStyleCnt="13" custScaleX="305282" custScaleY="97799" custRadScaleRad="87435" custRadScaleInc="16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59A50-C6C9-4D99-A6C3-19A5C0EC4491}" type="pres">
      <dgm:prSet presAssocID="{B3691F92-0CCA-4922-B64F-3A2F67267FF7}" presName="parTrans" presStyleLbl="bgSibTrans2D1" presStyleIdx="12" presStyleCnt="13"/>
      <dgm:spPr/>
      <dgm:t>
        <a:bodyPr/>
        <a:lstStyle/>
        <a:p>
          <a:endParaRPr lang="ru-RU"/>
        </a:p>
      </dgm:t>
    </dgm:pt>
    <dgm:pt modelId="{A4B52BCF-7323-4C23-B0EB-1F3A76331768}" type="pres">
      <dgm:prSet presAssocID="{532B88D5-6023-436D-A29B-FECF70F3CD73}" presName="node" presStyleLbl="node1" presStyleIdx="12" presStyleCnt="13" custScaleX="315430" custScaleY="127719" custRadScaleRad="80983" custRadScaleInc="4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BFF3F0-97D2-4121-9225-D973D38BA1E0}" type="presOf" srcId="{EE12FEDD-F222-4BB0-9076-7F59A5E23CAB}" destId="{C1DD1454-87F3-4BC6-8EA4-2A34C9B4F168}" srcOrd="0" destOrd="0" presId="urn:microsoft.com/office/officeart/2005/8/layout/radial4"/>
    <dgm:cxn modelId="{B058B668-0E33-42EC-8CEF-0378B4680B8B}" type="presOf" srcId="{48C6D518-B003-423D-AB52-31BDA04C119D}" destId="{BBA68372-E26E-4CA6-B517-DF7D8B29D4B0}" srcOrd="0" destOrd="0" presId="urn:microsoft.com/office/officeart/2005/8/layout/radial4"/>
    <dgm:cxn modelId="{8B4CE9B9-004E-4BBE-A9A6-E1D968623D9C}" srcId="{44E5B556-FA6B-415A-87F5-3DA710F1E99B}" destId="{4475587D-976C-497E-8F98-57936F330C51}" srcOrd="0" destOrd="0" parTransId="{568A1508-16D4-4A28-9F7A-9C79CECB381C}" sibTransId="{E6056159-FCDA-435C-A102-3F4E256A1B15}"/>
    <dgm:cxn modelId="{CF1145C3-541A-4946-AC0A-051141D1BCB1}" srcId="{4475587D-976C-497E-8F98-57936F330C51}" destId="{9E8BC198-6E4E-4158-9EA8-A600DCA63059}" srcOrd="10" destOrd="0" parTransId="{0D7D0D30-32B6-4EC6-90D8-F58A801D1D2E}" sibTransId="{B75449EE-D214-49D2-9157-D50D2487CF9F}"/>
    <dgm:cxn modelId="{35D52388-617D-47B7-92FA-2BC7C1D5EDD2}" srcId="{4475587D-976C-497E-8F98-57936F330C51}" destId="{84BC073D-4A13-425A-B0EF-72DBA305C4A4}" srcOrd="0" destOrd="0" parTransId="{48C6D518-B003-423D-AB52-31BDA04C119D}" sibTransId="{0B56BDBC-03AD-43BB-A1E6-DEB5CC954781}"/>
    <dgm:cxn modelId="{F58C6617-B040-4697-AE95-8030D249CE16}" type="presOf" srcId="{005221F7-BD5C-45DD-8936-8289E9E3D045}" destId="{729CB53F-D902-4722-ABEA-AC8FB0F7A6BF}" srcOrd="0" destOrd="0" presId="urn:microsoft.com/office/officeart/2005/8/layout/radial4"/>
    <dgm:cxn modelId="{8CF9F561-4703-4D58-B252-9FBDDE0E1FE8}" srcId="{4475587D-976C-497E-8F98-57936F330C51}" destId="{CA46873B-AB3E-4F16-94C3-1FB9C141486A}" srcOrd="5" destOrd="0" parTransId="{0566330B-AF48-4B23-ABFD-F59085153362}" sibTransId="{FA769A7E-8F9C-4524-A592-03301E596678}"/>
    <dgm:cxn modelId="{48336494-AFAC-404C-810C-805A906A5B34}" srcId="{4475587D-976C-497E-8F98-57936F330C51}" destId="{32441854-31FB-4857-8C2E-034728DB965D}" srcOrd="4" destOrd="0" parTransId="{E5A71BA9-FDD8-40C8-93F0-D2D5C132E372}" sibTransId="{D5DA4DAB-52F2-41E8-B2B0-A1424914D497}"/>
    <dgm:cxn modelId="{91E875D0-FABB-4631-88AC-50C7A4A67527}" type="presOf" srcId="{53450476-3FB5-4D81-BF25-699506E93234}" destId="{9449D439-E882-4DD2-A41C-1FF75692ECE7}" srcOrd="0" destOrd="0" presId="urn:microsoft.com/office/officeart/2005/8/layout/radial4"/>
    <dgm:cxn modelId="{5E3B6326-6B5F-451A-9F86-4590189E36EC}" srcId="{4475587D-976C-497E-8F98-57936F330C51}" destId="{D4AF043F-916F-4458-AF3C-4CBC828CCB41}" srcOrd="9" destOrd="0" parTransId="{490D3D75-1F27-4DA2-90F9-BF4C7BE2AE4B}" sibTransId="{D791D002-648A-4FBC-88C3-D64FB2248890}"/>
    <dgm:cxn modelId="{89577CA9-37D8-4F7D-9196-BCF107398E18}" type="presOf" srcId="{532B88D5-6023-436D-A29B-FECF70F3CD73}" destId="{A4B52BCF-7323-4C23-B0EB-1F3A76331768}" srcOrd="0" destOrd="0" presId="urn:microsoft.com/office/officeart/2005/8/layout/radial4"/>
    <dgm:cxn modelId="{65B0CF5E-192C-474B-BC84-F584D330958E}" type="presOf" srcId="{32441854-31FB-4857-8C2E-034728DB965D}" destId="{9CCCD0F9-E1A3-4A83-A600-71217E9DD193}" srcOrd="0" destOrd="0" presId="urn:microsoft.com/office/officeart/2005/8/layout/radial4"/>
    <dgm:cxn modelId="{CA9C3890-E6F1-4061-9751-2566E92272BF}" type="presOf" srcId="{33E6C567-36B3-480A-861F-363F05D01DAB}" destId="{89BE74B2-A357-4B03-B6A5-02ADBF10DF78}" srcOrd="0" destOrd="0" presId="urn:microsoft.com/office/officeart/2005/8/layout/radial4"/>
    <dgm:cxn modelId="{2CE8B036-D82D-4D11-BA03-5021B7DE166A}" type="presOf" srcId="{AB0E6DF2-C46F-43AD-8759-1A4CB9CC2FA4}" destId="{454276FF-6F4A-422B-BEB9-8451CE9C3E44}" srcOrd="0" destOrd="0" presId="urn:microsoft.com/office/officeart/2005/8/layout/radial4"/>
    <dgm:cxn modelId="{986D22F0-ADB1-44CA-871D-FDD8D1F0B026}" type="presOf" srcId="{D4AF043F-916F-4458-AF3C-4CBC828CCB41}" destId="{DDA284A3-A5A4-4DCE-9524-1C8E4C478427}" srcOrd="0" destOrd="0" presId="urn:microsoft.com/office/officeart/2005/8/layout/radial4"/>
    <dgm:cxn modelId="{F6612C0B-7945-4105-9566-799BA4E26407}" type="presOf" srcId="{FF0BAB68-6E99-4503-8ECB-043AC042CE9D}" destId="{8901797E-15C5-4490-B22D-538D77AEB23D}" srcOrd="0" destOrd="0" presId="urn:microsoft.com/office/officeart/2005/8/layout/radial4"/>
    <dgm:cxn modelId="{CD7CEB7C-5026-4CE2-8660-94D75AC9FBAA}" type="presOf" srcId="{03FF0AF6-F121-4BB0-BE04-7DCF3EA5F862}" destId="{5EC53B64-F8A8-4CC3-82BA-AC83920A2A0F}" srcOrd="0" destOrd="0" presId="urn:microsoft.com/office/officeart/2005/8/layout/radial4"/>
    <dgm:cxn modelId="{824B04DD-3D0C-4E78-81C4-83639A728BC9}" srcId="{4475587D-976C-497E-8F98-57936F330C51}" destId="{33E6C567-36B3-480A-861F-363F05D01DAB}" srcOrd="3" destOrd="0" parTransId="{D8BA1E63-CB1D-47D9-953B-39841ACB725D}" sibTransId="{9AD87AB5-3572-4063-BB16-DDA36AC6AF09}"/>
    <dgm:cxn modelId="{EECB60E5-F1C2-4DA2-884E-4CAE3CCE10A5}" type="presOf" srcId="{490D3D75-1F27-4DA2-90F9-BF4C7BE2AE4B}" destId="{DD207CF0-544A-4825-999F-F894E1FC7426}" srcOrd="0" destOrd="0" presId="urn:microsoft.com/office/officeart/2005/8/layout/radial4"/>
    <dgm:cxn modelId="{EE4DA86D-3EA8-4DCE-BD29-9A354E2C26F3}" srcId="{44E5B556-FA6B-415A-87F5-3DA710F1E99B}" destId="{B663F9A8-62C9-468F-A70B-BB8104E1E1E1}" srcOrd="1" destOrd="0" parTransId="{6356C8CD-7B69-4A89-BBC7-865BE0B41B83}" sibTransId="{47DF8AEA-F131-4934-A883-671C303E7ACB}"/>
    <dgm:cxn modelId="{8E2A62AB-945E-487D-8177-79863F36C726}" type="presOf" srcId="{9E8BC198-6E4E-4158-9EA8-A600DCA63059}" destId="{F74CEDB3-8016-44EF-AE71-00528507193D}" srcOrd="0" destOrd="0" presId="urn:microsoft.com/office/officeart/2005/8/layout/radial4"/>
    <dgm:cxn modelId="{9B9151E5-E59F-46F7-89CB-D041965E2A44}" type="presOf" srcId="{4475587D-976C-497E-8F98-57936F330C51}" destId="{D5C0F22B-6D6D-4E87-BF39-929507E0431E}" srcOrd="0" destOrd="0" presId="urn:microsoft.com/office/officeart/2005/8/layout/radial4"/>
    <dgm:cxn modelId="{26E571D5-3E80-4762-B590-07AFE151D899}" srcId="{4475587D-976C-497E-8F98-57936F330C51}" destId="{FF0BAB68-6E99-4503-8ECB-043AC042CE9D}" srcOrd="11" destOrd="0" parTransId="{AB0E6DF2-C46F-43AD-8759-1A4CB9CC2FA4}" sibTransId="{7FC43DD3-E5E7-4C09-B49E-EDA559FD8C18}"/>
    <dgm:cxn modelId="{7F9298BF-8465-4A87-B02A-9F50772EBBDA}" type="presOf" srcId="{B3691F92-0CCA-4922-B64F-3A2F67267FF7}" destId="{6A659A50-C6C9-4D99-A6C3-19A5C0EC4491}" srcOrd="0" destOrd="0" presId="urn:microsoft.com/office/officeart/2005/8/layout/radial4"/>
    <dgm:cxn modelId="{EEC270BB-DB87-47CA-BF83-1FAC57EA4535}" type="presOf" srcId="{0566330B-AF48-4B23-ABFD-F59085153362}" destId="{9494FE5C-DDDD-4933-A547-C5418B138769}" srcOrd="0" destOrd="0" presId="urn:microsoft.com/office/officeart/2005/8/layout/radial4"/>
    <dgm:cxn modelId="{446F5415-F038-428C-9E27-C861BF30C823}" srcId="{4475587D-976C-497E-8F98-57936F330C51}" destId="{532B88D5-6023-436D-A29B-FECF70F3CD73}" srcOrd="12" destOrd="0" parTransId="{B3691F92-0CCA-4922-B64F-3A2F67267FF7}" sibTransId="{11B274C1-7532-4D52-844B-47752242C60F}"/>
    <dgm:cxn modelId="{D960655A-8745-41A4-9030-9E2FC69ED404}" type="presOf" srcId="{84BC073D-4A13-425A-B0EF-72DBA305C4A4}" destId="{24D05496-8421-4F51-81C7-F53FEF6608C6}" srcOrd="0" destOrd="0" presId="urn:microsoft.com/office/officeart/2005/8/layout/radial4"/>
    <dgm:cxn modelId="{CA50B258-72D4-424F-A3C5-FEA4F59BCC0B}" type="presOf" srcId="{44E5B556-FA6B-415A-87F5-3DA710F1E99B}" destId="{DF5A1879-40B8-4384-969D-4DD2E4052DFC}" srcOrd="0" destOrd="0" presId="urn:microsoft.com/office/officeart/2005/8/layout/radial4"/>
    <dgm:cxn modelId="{B2D01F19-9262-4FD1-88AC-EDC7A01F58BA}" type="presOf" srcId="{4B7160ED-B9DB-48BB-801F-B1488D9AF6E1}" destId="{6879D540-6A94-4E15-9145-B2CBE94CE22E}" srcOrd="0" destOrd="0" presId="urn:microsoft.com/office/officeart/2005/8/layout/radial4"/>
    <dgm:cxn modelId="{294D5AC7-6FAA-4AA0-B311-ABC37BEBD02D}" srcId="{4475587D-976C-497E-8F98-57936F330C51}" destId="{CF68EDB7-77FD-49ED-B7DF-F6B51A1EEA79}" srcOrd="1" destOrd="0" parTransId="{67687546-DE2C-48C6-B128-13819169C056}" sibTransId="{2EBD0361-C741-42AD-9A76-D17C246EC450}"/>
    <dgm:cxn modelId="{AEA0B860-01C0-44DB-8F93-DEBF3A4E4E31}" type="presOf" srcId="{E5A71BA9-FDD8-40C8-93F0-D2D5C132E372}" destId="{B20A60A3-04D0-4F55-B243-AEC7EB60524B}" srcOrd="0" destOrd="0" presId="urn:microsoft.com/office/officeart/2005/8/layout/radial4"/>
    <dgm:cxn modelId="{FB6B303D-263B-495E-BFA3-B00935D8AF1A}" srcId="{4475587D-976C-497E-8F98-57936F330C51}" destId="{4B7160ED-B9DB-48BB-801F-B1488D9AF6E1}" srcOrd="6" destOrd="0" parTransId="{03FF0AF6-F121-4BB0-BE04-7DCF3EA5F862}" sibTransId="{67E7E5CC-678E-410C-96E5-504B0AC6489A}"/>
    <dgm:cxn modelId="{1EC25824-E618-4E0F-96DF-9E9F4AB10708}" srcId="{4475587D-976C-497E-8F98-57936F330C51}" destId="{EE12FEDD-F222-4BB0-9076-7F59A5E23CAB}" srcOrd="7" destOrd="0" parTransId="{005221F7-BD5C-45DD-8936-8289E9E3D045}" sibTransId="{D4424F28-7EBA-4824-B00D-2425973B3085}"/>
    <dgm:cxn modelId="{2B3C339F-AA05-49C1-8D8A-E4B71A6FBCC0}" srcId="{4475587D-976C-497E-8F98-57936F330C51}" destId="{A2191705-C39D-42FD-9906-CA7047A985C7}" srcOrd="2" destOrd="0" parTransId="{A49ED386-96B0-467D-B38F-212D196C3E43}" sibTransId="{332A1833-B307-4EF2-A9C6-0484F49C96DD}"/>
    <dgm:cxn modelId="{E19BCCBD-D77F-4B30-ACA5-9906EFEDE44F}" type="presOf" srcId="{0D7D0D30-32B6-4EC6-90D8-F58A801D1D2E}" destId="{CA04D137-7201-4EA0-8EA4-A3A138F93378}" srcOrd="0" destOrd="0" presId="urn:microsoft.com/office/officeart/2005/8/layout/radial4"/>
    <dgm:cxn modelId="{DA334594-AAED-4B3B-B32D-18B778C31EAF}" srcId="{4475587D-976C-497E-8F98-57936F330C51}" destId="{53450476-3FB5-4D81-BF25-699506E93234}" srcOrd="8" destOrd="0" parTransId="{8275465D-9685-4FBB-BBCA-5BE303B773F2}" sibTransId="{B48ADDCE-2E55-41ED-ACC3-40BC8D95602A}"/>
    <dgm:cxn modelId="{F0AC0DB7-8EC9-4F7C-B986-C03E35C3E0F1}" type="presOf" srcId="{8275465D-9685-4FBB-BBCA-5BE303B773F2}" destId="{CCCE70ED-689D-4DFE-8332-375EB5067733}" srcOrd="0" destOrd="0" presId="urn:microsoft.com/office/officeart/2005/8/layout/radial4"/>
    <dgm:cxn modelId="{6C1F2EB7-6767-41F9-9BE6-6D8D02045AF6}" type="presOf" srcId="{67687546-DE2C-48C6-B128-13819169C056}" destId="{E8115ACB-EED1-444B-BE3F-542000A38998}" srcOrd="0" destOrd="0" presId="urn:microsoft.com/office/officeart/2005/8/layout/radial4"/>
    <dgm:cxn modelId="{411C966F-E9A4-4647-B5F6-941F4A25A5D7}" type="presOf" srcId="{A49ED386-96B0-467D-B38F-212D196C3E43}" destId="{03DCED1C-67DE-4DA9-8D5F-ECB6E7867A62}" srcOrd="0" destOrd="0" presId="urn:microsoft.com/office/officeart/2005/8/layout/radial4"/>
    <dgm:cxn modelId="{A3CBA3ED-4EFF-417C-9B62-F49176A9C062}" type="presOf" srcId="{A2191705-C39D-42FD-9906-CA7047A985C7}" destId="{A3F9770A-780B-4708-9553-65820EFF4114}" srcOrd="0" destOrd="0" presId="urn:microsoft.com/office/officeart/2005/8/layout/radial4"/>
    <dgm:cxn modelId="{15E73E5E-391A-49D1-A0FF-D9DA459477E5}" type="presOf" srcId="{CA46873B-AB3E-4F16-94C3-1FB9C141486A}" destId="{D46FBD66-6644-4BFF-8FF9-868F6D90ACC7}" srcOrd="0" destOrd="0" presId="urn:microsoft.com/office/officeart/2005/8/layout/radial4"/>
    <dgm:cxn modelId="{9309FEDE-3368-4E7E-A36B-25491B5B1172}" type="presOf" srcId="{D8BA1E63-CB1D-47D9-953B-39841ACB725D}" destId="{53A6A4CE-847B-4E45-A151-BA98B871FA27}" srcOrd="0" destOrd="0" presId="urn:microsoft.com/office/officeart/2005/8/layout/radial4"/>
    <dgm:cxn modelId="{114F5DD0-880D-4FF1-AD7B-151A9F92204F}" type="presOf" srcId="{CF68EDB7-77FD-49ED-B7DF-F6B51A1EEA79}" destId="{A409892F-A603-411E-9212-64BB3EDA34A6}" srcOrd="0" destOrd="0" presId="urn:microsoft.com/office/officeart/2005/8/layout/radial4"/>
    <dgm:cxn modelId="{6BA6DA22-F9D4-4FC5-B2C5-65389A5B89B1}" type="presParOf" srcId="{DF5A1879-40B8-4384-969D-4DD2E4052DFC}" destId="{D5C0F22B-6D6D-4E87-BF39-929507E0431E}" srcOrd="0" destOrd="0" presId="urn:microsoft.com/office/officeart/2005/8/layout/radial4"/>
    <dgm:cxn modelId="{BAF19102-CC84-457E-AF9F-DC008B0070A5}" type="presParOf" srcId="{DF5A1879-40B8-4384-969D-4DD2E4052DFC}" destId="{BBA68372-E26E-4CA6-B517-DF7D8B29D4B0}" srcOrd="1" destOrd="0" presId="urn:microsoft.com/office/officeart/2005/8/layout/radial4"/>
    <dgm:cxn modelId="{CC6A7BE7-4CC6-4D5C-98CF-039FD6622C58}" type="presParOf" srcId="{DF5A1879-40B8-4384-969D-4DD2E4052DFC}" destId="{24D05496-8421-4F51-81C7-F53FEF6608C6}" srcOrd="2" destOrd="0" presId="urn:microsoft.com/office/officeart/2005/8/layout/radial4"/>
    <dgm:cxn modelId="{2D5C4805-1CB2-400D-9315-9C06B4D69890}" type="presParOf" srcId="{DF5A1879-40B8-4384-969D-4DD2E4052DFC}" destId="{E8115ACB-EED1-444B-BE3F-542000A38998}" srcOrd="3" destOrd="0" presId="urn:microsoft.com/office/officeart/2005/8/layout/radial4"/>
    <dgm:cxn modelId="{0CEC2BE9-8851-4ED4-A414-5EFE8CED6002}" type="presParOf" srcId="{DF5A1879-40B8-4384-969D-4DD2E4052DFC}" destId="{A409892F-A603-411E-9212-64BB3EDA34A6}" srcOrd="4" destOrd="0" presId="urn:microsoft.com/office/officeart/2005/8/layout/radial4"/>
    <dgm:cxn modelId="{9E824DED-3306-4353-82AB-9F61D7A3D9E9}" type="presParOf" srcId="{DF5A1879-40B8-4384-969D-4DD2E4052DFC}" destId="{03DCED1C-67DE-4DA9-8D5F-ECB6E7867A62}" srcOrd="5" destOrd="0" presId="urn:microsoft.com/office/officeart/2005/8/layout/radial4"/>
    <dgm:cxn modelId="{BF1CF145-FF5D-4DAE-9827-E1A86A1815E2}" type="presParOf" srcId="{DF5A1879-40B8-4384-969D-4DD2E4052DFC}" destId="{A3F9770A-780B-4708-9553-65820EFF4114}" srcOrd="6" destOrd="0" presId="urn:microsoft.com/office/officeart/2005/8/layout/radial4"/>
    <dgm:cxn modelId="{22A589EA-5946-403B-A456-740D6D6A8C91}" type="presParOf" srcId="{DF5A1879-40B8-4384-969D-4DD2E4052DFC}" destId="{53A6A4CE-847B-4E45-A151-BA98B871FA27}" srcOrd="7" destOrd="0" presId="urn:microsoft.com/office/officeart/2005/8/layout/radial4"/>
    <dgm:cxn modelId="{471E4AA5-BC79-4594-A868-6715B51E4947}" type="presParOf" srcId="{DF5A1879-40B8-4384-969D-4DD2E4052DFC}" destId="{89BE74B2-A357-4B03-B6A5-02ADBF10DF78}" srcOrd="8" destOrd="0" presId="urn:microsoft.com/office/officeart/2005/8/layout/radial4"/>
    <dgm:cxn modelId="{0050761D-1448-4723-9819-10A1EB38FE48}" type="presParOf" srcId="{DF5A1879-40B8-4384-969D-4DD2E4052DFC}" destId="{B20A60A3-04D0-4F55-B243-AEC7EB60524B}" srcOrd="9" destOrd="0" presId="urn:microsoft.com/office/officeart/2005/8/layout/radial4"/>
    <dgm:cxn modelId="{21D71267-67B5-4C95-AF32-4D393E8EABBD}" type="presParOf" srcId="{DF5A1879-40B8-4384-969D-4DD2E4052DFC}" destId="{9CCCD0F9-E1A3-4A83-A600-71217E9DD193}" srcOrd="10" destOrd="0" presId="urn:microsoft.com/office/officeart/2005/8/layout/radial4"/>
    <dgm:cxn modelId="{F586DA11-CEB7-43DE-89B5-5155EEC6A3EE}" type="presParOf" srcId="{DF5A1879-40B8-4384-969D-4DD2E4052DFC}" destId="{9494FE5C-DDDD-4933-A547-C5418B138769}" srcOrd="11" destOrd="0" presId="urn:microsoft.com/office/officeart/2005/8/layout/radial4"/>
    <dgm:cxn modelId="{DA478F92-3FDC-48A8-96DF-1F612680E087}" type="presParOf" srcId="{DF5A1879-40B8-4384-969D-4DD2E4052DFC}" destId="{D46FBD66-6644-4BFF-8FF9-868F6D90ACC7}" srcOrd="12" destOrd="0" presId="urn:microsoft.com/office/officeart/2005/8/layout/radial4"/>
    <dgm:cxn modelId="{07FD563E-1C6D-46F2-A9AB-3B83E28ACD4D}" type="presParOf" srcId="{DF5A1879-40B8-4384-969D-4DD2E4052DFC}" destId="{5EC53B64-F8A8-4CC3-82BA-AC83920A2A0F}" srcOrd="13" destOrd="0" presId="urn:microsoft.com/office/officeart/2005/8/layout/radial4"/>
    <dgm:cxn modelId="{FC560015-C4FD-4A06-B8F2-1BEF56DEB436}" type="presParOf" srcId="{DF5A1879-40B8-4384-969D-4DD2E4052DFC}" destId="{6879D540-6A94-4E15-9145-B2CBE94CE22E}" srcOrd="14" destOrd="0" presId="urn:microsoft.com/office/officeart/2005/8/layout/radial4"/>
    <dgm:cxn modelId="{97CEA720-023E-4BED-8601-DE25B31E129F}" type="presParOf" srcId="{DF5A1879-40B8-4384-969D-4DD2E4052DFC}" destId="{729CB53F-D902-4722-ABEA-AC8FB0F7A6BF}" srcOrd="15" destOrd="0" presId="urn:microsoft.com/office/officeart/2005/8/layout/radial4"/>
    <dgm:cxn modelId="{8FD36B1C-0EEE-42EE-93E9-1675C25DEA68}" type="presParOf" srcId="{DF5A1879-40B8-4384-969D-4DD2E4052DFC}" destId="{C1DD1454-87F3-4BC6-8EA4-2A34C9B4F168}" srcOrd="16" destOrd="0" presId="urn:microsoft.com/office/officeart/2005/8/layout/radial4"/>
    <dgm:cxn modelId="{C3A3F4F7-EAD7-45BD-828E-C079EB0CA494}" type="presParOf" srcId="{DF5A1879-40B8-4384-969D-4DD2E4052DFC}" destId="{CCCE70ED-689D-4DFE-8332-375EB5067733}" srcOrd="17" destOrd="0" presId="urn:microsoft.com/office/officeart/2005/8/layout/radial4"/>
    <dgm:cxn modelId="{0FE6DACD-889F-4605-B103-51C47BD812B3}" type="presParOf" srcId="{DF5A1879-40B8-4384-969D-4DD2E4052DFC}" destId="{9449D439-E882-4DD2-A41C-1FF75692ECE7}" srcOrd="18" destOrd="0" presId="urn:microsoft.com/office/officeart/2005/8/layout/radial4"/>
    <dgm:cxn modelId="{2001FC79-D182-41DB-B05F-AA86EC706439}" type="presParOf" srcId="{DF5A1879-40B8-4384-969D-4DD2E4052DFC}" destId="{DD207CF0-544A-4825-999F-F894E1FC7426}" srcOrd="19" destOrd="0" presId="urn:microsoft.com/office/officeart/2005/8/layout/radial4"/>
    <dgm:cxn modelId="{CE4AB76B-8A84-45E4-8F95-B1069A75FF04}" type="presParOf" srcId="{DF5A1879-40B8-4384-969D-4DD2E4052DFC}" destId="{DDA284A3-A5A4-4DCE-9524-1C8E4C478427}" srcOrd="20" destOrd="0" presId="urn:microsoft.com/office/officeart/2005/8/layout/radial4"/>
    <dgm:cxn modelId="{412739BF-A372-4255-A3E9-5F1F5EB15693}" type="presParOf" srcId="{DF5A1879-40B8-4384-969D-4DD2E4052DFC}" destId="{CA04D137-7201-4EA0-8EA4-A3A138F93378}" srcOrd="21" destOrd="0" presId="urn:microsoft.com/office/officeart/2005/8/layout/radial4"/>
    <dgm:cxn modelId="{D43CFEF5-40FD-4742-821A-F9937883970F}" type="presParOf" srcId="{DF5A1879-40B8-4384-969D-4DD2E4052DFC}" destId="{F74CEDB3-8016-44EF-AE71-00528507193D}" srcOrd="22" destOrd="0" presId="urn:microsoft.com/office/officeart/2005/8/layout/radial4"/>
    <dgm:cxn modelId="{1097CB75-5D42-406C-89A2-B611B79C4607}" type="presParOf" srcId="{DF5A1879-40B8-4384-969D-4DD2E4052DFC}" destId="{454276FF-6F4A-422B-BEB9-8451CE9C3E44}" srcOrd="23" destOrd="0" presId="urn:microsoft.com/office/officeart/2005/8/layout/radial4"/>
    <dgm:cxn modelId="{7E2DADBB-0384-4AA0-83A0-C7555604DF71}" type="presParOf" srcId="{DF5A1879-40B8-4384-969D-4DD2E4052DFC}" destId="{8901797E-15C5-4490-B22D-538D77AEB23D}" srcOrd="24" destOrd="0" presId="urn:microsoft.com/office/officeart/2005/8/layout/radial4"/>
    <dgm:cxn modelId="{F6977731-577E-4120-9A9B-5930B4448967}" type="presParOf" srcId="{DF5A1879-40B8-4384-969D-4DD2E4052DFC}" destId="{6A659A50-C6C9-4D99-A6C3-19A5C0EC4491}" srcOrd="25" destOrd="0" presId="urn:microsoft.com/office/officeart/2005/8/layout/radial4"/>
    <dgm:cxn modelId="{39E25F81-5562-42CE-92F1-CA210915FF30}" type="presParOf" srcId="{DF5A1879-40B8-4384-969D-4DD2E4052DFC}" destId="{A4B52BCF-7323-4C23-B0EB-1F3A76331768}" srcOrd="2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C3130-2ECC-4723-924C-F9A8A65436F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EBFEF-4E34-4309-81A9-738DCC16E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5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EBFEF-4E34-4309-81A9-738DCC16EB6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7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"/>
            <a:ext cx="9143999" cy="6854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21.10.2019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mailto:tatjanadmitrieva@ro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chart" Target="../charts/chart1.xml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57.png"/><Relationship Id="rId7" Type="http://schemas.openxmlformats.org/officeDocument/2006/relationships/image" Target="../media/image10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gif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7.png"/><Relationship Id="rId7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97.jpe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mailto:tatjanadmitrieva@ro.ru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Admin\Desktop\Безымянный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6913" r="68128" b="41666"/>
          <a:stretch/>
        </p:blipFill>
        <p:spPr bwMode="auto">
          <a:xfrm>
            <a:off x="7524328" y="67476"/>
            <a:ext cx="1614196" cy="162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grpSp>
        <p:nvGrpSpPr>
          <p:cNvPr id="6" name="Группа 5"/>
          <p:cNvGrpSpPr/>
          <p:nvPr/>
        </p:nvGrpSpPr>
        <p:grpSpPr>
          <a:xfrm>
            <a:off x="1025913" y="1299912"/>
            <a:ext cx="8134468" cy="5185079"/>
            <a:chOff x="899592" y="1269401"/>
            <a:chExt cx="8134468" cy="518507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085796" y="5623483"/>
              <a:ext cx="69482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b="1" dirty="0">
                  <a:solidFill>
                    <a:schemeClr val="accent1">
                      <a:lumMod val="75000"/>
                    </a:schemeClr>
                  </a:solidFill>
                  <a:latin typeface="Century Schoolbook" panose="02040604050505020304" pitchFamily="18" charset="0"/>
                </a:rPr>
                <a:t>Дмитриева Татьяна Михайловна, </a:t>
              </a:r>
              <a:endParaRPr lang="ru-RU" sz="1600" b="1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endParaRPr>
            </a:p>
            <a:p>
              <a:pPr algn="just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latin typeface="Century Schoolbook" panose="02040604050505020304" pitchFamily="18" charset="0"/>
                </a:rPr>
                <a:t>директор </a:t>
              </a:r>
              <a:r>
                <a:rPr lang="ru-RU" sz="1600" b="1" dirty="0">
                  <a:solidFill>
                    <a:schemeClr val="accent1">
                      <a:lumMod val="75000"/>
                    </a:schemeClr>
                  </a:solidFill>
                  <a:latin typeface="Century Schoolbook" panose="02040604050505020304" pitchFamily="18" charset="0"/>
                </a:rPr>
                <a:t>МАУДО ДЮЦ «На Комсомольской</a:t>
              </a:r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latin typeface="Century Schoolbook" panose="02040604050505020304" pitchFamily="18" charset="0"/>
                </a:rPr>
                <a:t>» г. Калининград</a:t>
              </a:r>
            </a:p>
            <a:p>
              <a:pPr algn="just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latin typeface="Century Schoolbook" panose="02040604050505020304" pitchFamily="18" charset="0"/>
                </a:rPr>
                <a:t>+7 909 79 30 416, 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Century Schoolbook" panose="02040604050505020304" pitchFamily="18" charset="0"/>
                  <a:hlinkClick r:id="rId4"/>
                </a:rPr>
                <a:t>tatjanadmitrieva@ro.ru</a:t>
              </a:r>
              <a:endPara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99592" y="1269401"/>
              <a:ext cx="7704856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Проект «Солнечная регата» как фактор успешного развития учащихся и педагогов в сфере дополнительного образования детей на примере ДЮЦ «На Комсомольской» г. Калининграда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algn="ctr"/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 </a:t>
              </a:r>
            </a:p>
          </p:txBody>
        </p:sp>
      </p:grpSp>
      <p:pic>
        <p:nvPicPr>
          <p:cNvPr id="8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" y="3768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Admin\Desktop\ФОТО регата\KuWPRRfBQw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48" y="2883446"/>
            <a:ext cx="4299266" cy="277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5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90474" y="3671166"/>
            <a:ext cx="2146624" cy="8566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2575363"/>
            <a:ext cx="2202974" cy="85669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Макет, радиоуправляемая модель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2895" y="1055967"/>
            <a:ext cx="2376467" cy="871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промышленного дизайна «Решение»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diplomiya.com/sites/default/files/institution_img/h456789e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4" y="927723"/>
            <a:ext cx="2218000" cy="773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osopora.ru/files/linearticles/types_of_transport_of_transporting_loads_52198633_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11" y="831742"/>
            <a:ext cx="1725080" cy="12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73944" y="2147475"/>
            <a:ext cx="2437042" cy="9319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авиа-, судо-, авто моделирования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(ТЕХУСПЕХ)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7972" y="205888"/>
            <a:ext cx="2233206" cy="96966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 проекта,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овместное принятие решения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24887" y="4562015"/>
            <a:ext cx="2389309" cy="1045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3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моделирования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гимназия№ 32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24887" y="3405607"/>
            <a:ext cx="2533549" cy="8756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Кибернетика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СОШ № 10)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454" y="91907"/>
            <a:ext cx="3087003" cy="762469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ДЮЦ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«На Комсомольской»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КБ «</a:t>
            </a:r>
            <a:r>
              <a:rPr lang="ru-RU" sz="1600" b="1" dirty="0" err="1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Инноваторий</a:t>
            </a:r>
            <a:endParaRPr lang="ru-RU" sz="16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Freeform 53"/>
          <p:cNvSpPr>
            <a:spLocks noEditPoints="1"/>
          </p:cNvSpPr>
          <p:nvPr/>
        </p:nvSpPr>
        <p:spPr bwMode="gray">
          <a:xfrm rot="3524469" flipV="1">
            <a:off x="6561361" y="3270379"/>
            <a:ext cx="807692" cy="993094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 flipH="1">
            <a:off x="3994813" y="1431479"/>
            <a:ext cx="440159" cy="4824536"/>
          </a:xfrm>
          <a:prstGeom prst="rightBrace">
            <a:avLst>
              <a:gd name="adj1" fmla="val 120066"/>
              <a:gd name="adj2" fmla="val 47033"/>
            </a:avLst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Freeform 53"/>
          <p:cNvSpPr>
            <a:spLocks noEditPoints="1"/>
          </p:cNvSpPr>
          <p:nvPr/>
        </p:nvSpPr>
        <p:spPr bwMode="gray">
          <a:xfrm rot="3202827" flipV="1">
            <a:off x="6284645" y="2184707"/>
            <a:ext cx="953385" cy="781312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90791" y="91907"/>
            <a:ext cx="2187302" cy="7624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Технопарк</a:t>
            </a:r>
          </a:p>
          <a:p>
            <a:pPr algn="ctr"/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КГТУ </a:t>
            </a:r>
            <a:endParaRPr lang="ru-RU" sz="13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5290569" y="803721"/>
            <a:ext cx="173211" cy="3312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5329559" y="1914621"/>
            <a:ext cx="249401" cy="3396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 53"/>
          <p:cNvSpPr>
            <a:spLocks noEditPoints="1"/>
          </p:cNvSpPr>
          <p:nvPr/>
        </p:nvSpPr>
        <p:spPr bwMode="gray">
          <a:xfrm rot="21021172" flipV="1">
            <a:off x="2839432" y="228019"/>
            <a:ext cx="1496383" cy="656502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63888" y="2168032"/>
            <a:ext cx="291379" cy="3106132"/>
          </a:xfrm>
          <a:prstGeom prst="rect">
            <a:avLst/>
          </a:prstGeom>
          <a:solidFill>
            <a:srgbClr val="CCE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Конечный продукт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53"/>
          <p:cNvSpPr>
            <a:spLocks noEditPoints="1"/>
          </p:cNvSpPr>
          <p:nvPr/>
        </p:nvSpPr>
        <p:spPr bwMode="gray">
          <a:xfrm rot="3202827" flipV="1">
            <a:off x="5926482" y="119445"/>
            <a:ext cx="941346" cy="849777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rgbClr val="92D050"/>
          </a:solidFill>
          <a:ln w="6350">
            <a:solidFill>
              <a:srgbClr val="002060"/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5345443" y="3078541"/>
            <a:ext cx="266065" cy="3880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5430814" y="4227589"/>
            <a:ext cx="280789" cy="3880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890474" y="1709118"/>
            <a:ext cx="2202974" cy="627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дизайна модели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53"/>
          <p:cNvSpPr>
            <a:spLocks noEditPoints="1"/>
          </p:cNvSpPr>
          <p:nvPr/>
        </p:nvSpPr>
        <p:spPr bwMode="gray">
          <a:xfrm rot="3202827" flipV="1">
            <a:off x="6304168" y="1088292"/>
            <a:ext cx="634117" cy="849777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876256" y="5004792"/>
            <a:ext cx="2145339" cy="8229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3Д модели батискафа и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квадрокоптера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53"/>
          <p:cNvSpPr>
            <a:spLocks noEditPoints="1"/>
          </p:cNvSpPr>
          <p:nvPr/>
        </p:nvSpPr>
        <p:spPr bwMode="gray">
          <a:xfrm rot="3524469" flipV="1">
            <a:off x="6373996" y="4316851"/>
            <a:ext cx="807692" cy="993094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72895" y="5852425"/>
            <a:ext cx="2376467" cy="871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мобильных приложений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(ДЮЦ, КГТУ)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90474" y="5978943"/>
            <a:ext cx="2126905" cy="744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интерактивного приложения (уроки)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 53"/>
          <p:cNvSpPr>
            <a:spLocks noEditPoints="1"/>
          </p:cNvSpPr>
          <p:nvPr/>
        </p:nvSpPr>
        <p:spPr bwMode="gray">
          <a:xfrm rot="3524469" flipV="1">
            <a:off x="6310351" y="5380499"/>
            <a:ext cx="807692" cy="993094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4"/>
          <a:stretch>
            <a:fillRect/>
          </a:stretch>
        </p:blipFill>
        <p:spPr>
          <a:xfrm>
            <a:off x="200519" y="1895568"/>
            <a:ext cx="1758965" cy="129542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043" r="10615" b="3995"/>
          <a:stretch/>
        </p:blipFill>
        <p:spPr bwMode="auto">
          <a:xfrm>
            <a:off x="166716" y="3272574"/>
            <a:ext cx="1520554" cy="14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/>
          <a:stretch/>
        </p:blipFill>
        <p:spPr bwMode="auto">
          <a:xfrm>
            <a:off x="226317" y="5429343"/>
            <a:ext cx="1932267" cy="123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6" t="42890" r="39745" b="36642"/>
          <a:stretch/>
        </p:blipFill>
        <p:spPr bwMode="auto">
          <a:xfrm>
            <a:off x="2267743" y="5485870"/>
            <a:ext cx="1872985" cy="123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835695" y="2021102"/>
            <a:ext cx="1408487" cy="1118438"/>
          </a:xfrm>
          <a:prstGeom prst="round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НИС «Космонавт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Леонов» + методическое пособие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864022" y="3372631"/>
            <a:ext cx="1408487" cy="1118438"/>
          </a:xfrm>
          <a:prstGeom prst="round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НИС «Космонавт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Леонов» + интерактивный урок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629956" y="4408883"/>
            <a:ext cx="1876618" cy="429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375757" y="4851096"/>
            <a:ext cx="1408487" cy="559219"/>
          </a:xfrm>
          <a:prstGeom prst="round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НИС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«БУМСС»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769271"/>
            <a:ext cx="1408487" cy="694510"/>
          </a:xfrm>
          <a:prstGeom prst="round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Лодка на альтернативных источниках энергии</a:t>
            </a:r>
          </a:p>
        </p:txBody>
      </p:sp>
      <p:cxnSp>
        <p:nvCxnSpPr>
          <p:cNvPr id="6" name="Прямая со стрелкой 5"/>
          <p:cNvCxnSpPr>
            <a:endCxn id="4" idx="3"/>
          </p:cNvCxnSpPr>
          <p:nvPr/>
        </p:nvCxnSpPr>
        <p:spPr>
          <a:xfrm flipH="1" flipV="1">
            <a:off x="3244182" y="2580321"/>
            <a:ext cx="319706" cy="272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6" idx="1"/>
          </p:cNvCxnSpPr>
          <p:nvPr/>
        </p:nvCxnSpPr>
        <p:spPr>
          <a:xfrm flipH="1">
            <a:off x="3272509" y="3721098"/>
            <a:ext cx="29137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460207" y="4725144"/>
            <a:ext cx="103681" cy="882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1" idx="1"/>
            <a:endCxn id="38" idx="3"/>
          </p:cNvCxnSpPr>
          <p:nvPr/>
        </p:nvCxnSpPr>
        <p:spPr>
          <a:xfrm flipH="1">
            <a:off x="1687270" y="3931850"/>
            <a:ext cx="176752" cy="662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687270" y="2580321"/>
            <a:ext cx="176752" cy="662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3453811" y="5394904"/>
            <a:ext cx="116472" cy="688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трелка вправо 45"/>
          <p:cNvSpPr/>
          <p:nvPr/>
        </p:nvSpPr>
        <p:spPr>
          <a:xfrm rot="5400000">
            <a:off x="5374928" y="5542618"/>
            <a:ext cx="280789" cy="38806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64401" y="1230036"/>
            <a:ext cx="1752978" cy="38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Д/С-мастер - классы</a:t>
            </a:r>
            <a:endParaRPr lang="ru-RU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348219" y="4575000"/>
            <a:ext cx="1669160" cy="383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Экскурсии - завод</a:t>
            </a:r>
            <a:endParaRPr lang="ru-RU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9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32" y="5429342"/>
            <a:ext cx="665373" cy="548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¤Ð¾ÑÐ¾ Ð¢Ð°ÑÑÑÐ½Ñ ÐÐ¼Ð¸ÑÑÐ¸ÐµÐ²Ð¾Ð¹.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861" y="1679879"/>
            <a:ext cx="4078883" cy="2521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603914" y="1021023"/>
            <a:ext cx="8280779" cy="562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команды и распределение ролей-профессий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612" y="2218614"/>
            <a:ext cx="2047164" cy="4708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20721" y="4201365"/>
            <a:ext cx="2047164" cy="4708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Пилот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0361" y="3876817"/>
            <a:ext cx="2429302" cy="7659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Инженер-конструктор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98944" y="2307501"/>
            <a:ext cx="2245057" cy="4708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менеджер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81482" y="4996759"/>
            <a:ext cx="2511188" cy="7263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дизайнер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94653" y="3898290"/>
            <a:ext cx="2396035" cy="657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Инженер-программист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88508" y="5028522"/>
            <a:ext cx="2855795" cy="655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Конструктор-электротехник</a:t>
            </a:r>
          </a:p>
        </p:txBody>
      </p:sp>
    </p:spTree>
    <p:extLst>
      <p:ext uri="{BB962C8B-B14F-4D97-AF65-F5344CB8AC3E}">
        <p14:creationId xmlns:p14="http://schemas.microsoft.com/office/powerpoint/2010/main" val="32104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30884"/>
            <a:ext cx="4063287" cy="897727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 регата 2018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908175" y="581025"/>
            <a:ext cx="6911975" cy="639763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 лодки «ТехУспех»</a:t>
            </a:r>
          </a:p>
        </p:txBody>
      </p:sp>
      <p:sp>
        <p:nvSpPr>
          <p:cNvPr id="37892" name="AutoShape 2" descr="http://russiansolar.ru/wp-content/uploads/2018/05/IMG_9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pic>
        <p:nvPicPr>
          <p:cNvPr id="37893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60338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D:\Users\Admin\Desktop\Для репортажа Солнечной регаты\IMG_89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1349375"/>
            <a:ext cx="3800475" cy="2533650"/>
          </a:xfrm>
          <a:noFill/>
        </p:spPr>
      </p:pic>
      <p:pic>
        <p:nvPicPr>
          <p:cNvPr id="37895" name="Picture 3" descr="D:\Users\Admin\Desktop\Для репортажа Солнечной регаты\IMG_76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0313" y="1281113"/>
            <a:ext cx="3573462" cy="2679700"/>
          </a:xfrm>
          <a:noFill/>
        </p:spPr>
      </p:pic>
      <p:pic>
        <p:nvPicPr>
          <p:cNvPr id="37896" name="Picture 2" descr="D:\Users\Admin\Desktop\Для репортажа Солнечной регаты\IMG_76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933825"/>
            <a:ext cx="372903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t="20149" r="26740" b="8774"/>
          <a:stretch>
            <a:fillRect/>
          </a:stretch>
        </p:blipFill>
        <p:spPr bwMode="auto">
          <a:xfrm>
            <a:off x="5003800" y="4076700"/>
            <a:ext cx="1800225" cy="2652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8" name="Picture 4" descr="D:\Users\Методист\ДЮЦ\2017-2018 учебный год\СОЛНЕЧНАЯ РЕГАТА 2018\Фото Солнечная регата\IMG_76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2795"/>
          <a:stretch>
            <a:fillRect/>
          </a:stretch>
        </p:blipFill>
        <p:spPr bwMode="auto">
          <a:xfrm>
            <a:off x="6948488" y="4064000"/>
            <a:ext cx="1871662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8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36550"/>
            <a:ext cx="437832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https://pp.userapi.com/c847019/v847019678/636e4/wgyoy1zler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336550"/>
            <a:ext cx="421957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50" y="3716338"/>
            <a:ext cx="42195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 descr="Ð¤Ð¾ÑÐ¾ Ð¢Ð°ÑÑÑÐ½Ñ ÐÐ¼Ð¸ÑÑÐ¸ÐµÐ²Ð¾Ð¹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38862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2" descr="Ð¤Ð¾ÑÐ¾ Ð¢Ð°ÑÑÑÐ½Ñ ÐÐ¼Ð¸ÑÑÐ¸ÐµÐ²Ð¾Ð¹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76" y="1644649"/>
            <a:ext cx="4598948" cy="37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987" name="Объект 4"/>
          <p:cNvSpPr>
            <a:spLocks noGrp="1"/>
          </p:cNvSpPr>
          <p:nvPr>
            <p:ph sz="quarter" idx="4294967295"/>
          </p:nvPr>
        </p:nvSpPr>
        <p:spPr>
          <a:xfrm>
            <a:off x="1143000" y="731838"/>
            <a:ext cx="3346450" cy="3475037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Объект 5"/>
          <p:cNvSpPr>
            <a:spLocks noGrp="1"/>
          </p:cNvSpPr>
          <p:nvPr>
            <p:ph sz="quarter" idx="4294967295"/>
          </p:nvPr>
        </p:nvSpPr>
        <p:spPr>
          <a:xfrm>
            <a:off x="4645025" y="731838"/>
            <a:ext cx="3346450" cy="3475037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41989" name="Picture 3" descr="D:\Users\Admin\Desktop\Солнечная регата2018 Германия\Вильдау. Солнечная регата\Солнечная регата Германия\4QQ6B361Vt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00088"/>
            <a:ext cx="21605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D:\Users\Admin\Desktop\Солнечная регата2018 Германия\Вильдау. Солнечная регата\Солнечная регата Германия\IMG_7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0000" r="28387" b="7312"/>
          <a:stretch>
            <a:fillRect/>
          </a:stretch>
        </p:blipFill>
        <p:spPr bwMode="auto">
          <a:xfrm>
            <a:off x="3522663" y="755650"/>
            <a:ext cx="2243137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2" descr="D:\Users\Admin\Desktop\Солнечная регата2018 Германия\Вильдау. Солнечная регата\Солнечная регата Германия\_Kc5ctYH8B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b="11754"/>
          <a:stretch>
            <a:fillRect/>
          </a:stretch>
        </p:blipFill>
        <p:spPr bwMode="auto">
          <a:xfrm>
            <a:off x="1116013" y="3819525"/>
            <a:ext cx="3675062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 descr="D:\Users\Admin\Desktop\Солнечная регата2018 Германия\Вильдау. Солнечная регата\Солнечная регата Германия\jZShF2SRH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819525"/>
            <a:ext cx="21161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 descr="D:\Users\Admin\Desktop\Солнечная регата2018 Германия\Вильдау. Солнечная регата\Солнечная регата Германия\k_XDe2X8va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704850"/>
            <a:ext cx="21177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9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«Солнечная регата – 2019» г. Казань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ФОТО регата\IMG_20190628_2047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/>
          <a:stretch/>
        </p:blipFill>
        <p:spPr bwMode="auto">
          <a:xfrm>
            <a:off x="251520" y="1268760"/>
            <a:ext cx="2660015" cy="408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Desktop\ФОТО регата\IMG_20190628_2048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/>
          <a:stretch/>
        </p:blipFill>
        <p:spPr bwMode="auto">
          <a:xfrm>
            <a:off x="6228184" y="1268760"/>
            <a:ext cx="2638425" cy="40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dmin\Desktop\ФОТО регата\xq3iT2YPB8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-6777"/>
          <a:stretch/>
        </p:blipFill>
        <p:spPr bwMode="auto">
          <a:xfrm>
            <a:off x="2968327" y="1543082"/>
            <a:ext cx="3467774" cy="3537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9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«Солнечная регата – 2019» г. Казань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Admin\Desktop\ФОТО регата\диплом солнечная регата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9" y="999569"/>
            <a:ext cx="1575336" cy="278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ФОТО регата\диплом солнечная регата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37859"/>
            <a:ext cx="1656184" cy="260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ФОТО регата\диплом солнечная регата олимпиада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" y="3930204"/>
            <a:ext cx="1945898" cy="292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dmin\Desktop\ФОТО регата\диплом солнечная регата олимпиада 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45" y="3789040"/>
            <a:ext cx="182188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dmin\Desktop\ФОТО регата\KuWPRRfBQw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42" y="2204864"/>
            <a:ext cx="4986779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0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FB_IMG_15692451159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9833"/>
          <a:stretch/>
        </p:blipFill>
        <p:spPr bwMode="auto">
          <a:xfrm>
            <a:off x="27464" y="1146"/>
            <a:ext cx="5143500" cy="48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FB_IMG_1569245129679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3" b="5833"/>
          <a:stretch/>
        </p:blipFill>
        <p:spPr bwMode="auto">
          <a:xfrm>
            <a:off x="4572000" y="2204864"/>
            <a:ext cx="4227934" cy="44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978" y="5341480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«Солнечная регата – 2019»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Вильдау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(Германия)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FEA4F68-18F9-44FF-84E5-CA0717ACC3E2}" type="slidenum">
              <a:rPr lang="ru-RU" altLang="ru-RU" sz="1200">
                <a:solidFill>
                  <a:srgbClr val="7F7F7F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19485" r="7082" b="6364"/>
          <a:stretch>
            <a:fillRect/>
          </a:stretch>
        </p:blipFill>
        <p:spPr bwMode="auto">
          <a:xfrm>
            <a:off x="251520" y="649325"/>
            <a:ext cx="5184576" cy="319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28"/>
          <p:cNvSpPr/>
          <p:nvPr/>
        </p:nvSpPr>
        <p:spPr>
          <a:xfrm flipV="1">
            <a:off x="476250" y="649288"/>
            <a:ext cx="7132638" cy="0"/>
          </a:xfrm>
          <a:prstGeom prst="line">
            <a:avLst/>
          </a:prstGeom>
          <a:ln w="38100">
            <a:solidFill>
              <a:schemeClr val="accent6"/>
            </a:solidFill>
            <a:miter lim="400000"/>
          </a:ln>
        </p:spPr>
        <p:txBody>
          <a:bodyPr lIns="35717" tIns="35717" rIns="35717" bIns="35717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400"/>
            </a:pPr>
            <a:endParaRPr sz="1700" kern="0">
              <a:latin typeface="+mn-lt"/>
              <a:cs typeface="+mn-cs"/>
            </a:endParaRPr>
          </a:p>
        </p:txBody>
      </p:sp>
      <p:pic>
        <p:nvPicPr>
          <p:cNvPr id="6" name="Рисунок 5" descr="D:\Users\Admin\Desktop\1122.jpg"/>
          <p:cNvPicPr/>
          <p:nvPr/>
        </p:nvPicPr>
        <p:blipFill>
          <a:blip r:embed="rId3" cstate="email">
            <a:clrChange>
              <a:clrFrom>
                <a:srgbClr val="8E9499"/>
              </a:clrFrom>
              <a:clrTo>
                <a:srgbClr val="8E94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72651"/>
            <a:ext cx="1956717" cy="115327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30" y="3878631"/>
            <a:ext cx="4176167" cy="280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86866"/>
            <a:ext cx="3370263" cy="17541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437112"/>
            <a:ext cx="4051576" cy="1917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1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152775" y="4487863"/>
            <a:ext cx="44450" cy="46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19" name="AutoShape 22" descr="ÐÐ°ÑÑÐ¸Ð½ÐºÐ¸ Ð¿Ð¾ Ð·Ð°Ð¿ÑÐ¾ÑÑ ÐºÐ°ÑÑÐ¸Ð½ÐºÐ¸ Ð´ÐµÑÐ¸ ÑÐºÐ¾Ð»Ð°"/>
          <p:cNvSpPr>
            <a:spLocks noChangeAspect="1" noChangeArrowheads="1"/>
          </p:cNvSpPr>
          <p:nvPr/>
        </p:nvSpPr>
        <p:spPr bwMode="auto">
          <a:xfrm>
            <a:off x="153988" y="-3286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220" name="AutoShape 24" descr="ÐÐ°ÑÑÐ¸Ð½ÐºÐ¸ Ð¿Ð¾ Ð·Ð°Ð¿ÑÐ¾ÑÑ ÐºÐ°ÑÑÐ¸Ð½ÐºÐ¸ Ð´ÐµÑÐ¸ ÑÐºÐ¾Ð»Ð°"/>
          <p:cNvSpPr>
            <a:spLocks noChangeAspect="1" noChangeArrowheads="1"/>
          </p:cNvSpPr>
          <p:nvPr/>
        </p:nvSpPr>
        <p:spPr bwMode="auto">
          <a:xfrm>
            <a:off x="306388" y="-17621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221" name="AutoShape 26" descr="ÐÐ°ÑÑÐ¸Ð½ÐºÐ¸ Ð¿Ð¾ Ð·Ð°Ð¿ÑÐ¾ÑÑ ÐºÐ°ÑÑÐ¸Ð½ÐºÐ¸ Ð´ÐµÑÐ¸ ÑÐºÐ¾Ð»Ð°"/>
          <p:cNvSpPr>
            <a:spLocks noChangeAspect="1" noChangeArrowheads="1"/>
          </p:cNvSpPr>
          <p:nvPr/>
        </p:nvSpPr>
        <p:spPr bwMode="auto">
          <a:xfrm>
            <a:off x="458788" y="-2381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222" name="AutoShape 28" descr="ÐÐ°ÑÑÐ¸Ð½ÐºÐ¸ Ð¿Ð¾ Ð·Ð°Ð¿ÑÐ¾ÑÑ ÐºÐ°ÑÑÐ¸Ð½ÐºÐ¸ Ð´ÐµÑÐ¸ ÑÐºÐ¾Ð»Ð°"/>
          <p:cNvSpPr>
            <a:spLocks noChangeAspect="1" noChangeArrowheads="1"/>
          </p:cNvSpPr>
          <p:nvPr/>
        </p:nvSpPr>
        <p:spPr bwMode="auto">
          <a:xfrm>
            <a:off x="611188" y="128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223" name="Группа 33"/>
          <p:cNvGrpSpPr>
            <a:grpSpLocks/>
          </p:cNvGrpSpPr>
          <p:nvPr/>
        </p:nvGrpSpPr>
        <p:grpSpPr bwMode="auto">
          <a:xfrm>
            <a:off x="104496" y="-84597"/>
            <a:ext cx="9181398" cy="6986151"/>
            <a:chOff x="-39480" y="-69686"/>
            <a:chExt cx="9181398" cy="6987099"/>
          </a:xfrm>
        </p:grpSpPr>
        <p:pic>
          <p:nvPicPr>
            <p:cNvPr id="1029" name="Picture 5" descr="D:\Users\Admin\Pictures\iJJONZEU5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2" y="59413"/>
              <a:ext cx="9144000" cy="685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2" name="Picture 14" descr="D:\Users\Методист\ДЮЦ\ФОТО\Твори, выдумывай пробуй\Твори, выдумывай, пробуй\DSCF569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23" y="5688908"/>
              <a:ext cx="1492706" cy="1056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" name="Picture 4" descr="D:\Users\Методист\ДЮЦ\ФОТО\Твори, выдумывай пробуй\Твори, выдумывай, пробуй\DSCF570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23" y="4455453"/>
              <a:ext cx="1539647" cy="11048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5" name="Picture 7" descr="D:\Users\Методист\ДЮЦ\ФОТО\DSCF7071.JPG"/>
            <p:cNvPicPr>
              <a:picLocks noChangeAspect="1" noChangeArrowheads="1"/>
            </p:cNvPicPr>
            <p:nvPr/>
          </p:nvPicPr>
          <p:blipFill rotWithShape="1">
            <a:blip r:embed="rId5"/>
            <a:srcRect r="14912"/>
            <a:stretch/>
          </p:blipFill>
          <p:spPr bwMode="auto">
            <a:xfrm>
              <a:off x="7667833" y="5732478"/>
              <a:ext cx="1416050" cy="1009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5" name="Picture 7" descr="D:\Users\Методист\ДЮЦ\ФОТО\Новая папка (2)\IMG_926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182" y="29411"/>
              <a:ext cx="1393228" cy="11333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4" name="Рисунок 3" descr="D:\Users\Методист\ДЮЦ\ФОТО\Макс 2015\102CANON\IMG_3003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9313" y="4614860"/>
              <a:ext cx="1434099" cy="9968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2" descr="D:\Users\Методист\ДЮЦ\ФОТО\фото рожденственские встречи\IMG_0466.JPG"/>
            <p:cNvPicPr>
              <a:picLocks noChangeAspect="1" noChangeArrowheads="1"/>
            </p:cNvPicPr>
            <p:nvPr/>
          </p:nvPicPr>
          <p:blipFill rotWithShape="1">
            <a:blip r:embed="rId8"/>
            <a:srcRect t="21879" r="20060"/>
            <a:stretch/>
          </p:blipFill>
          <p:spPr bwMode="auto">
            <a:xfrm>
              <a:off x="-39480" y="1183673"/>
              <a:ext cx="1539876" cy="10034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2" name="Picture 5" descr="G:\Методобъединение ноябрь\1 (4)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75008" y="5748355"/>
              <a:ext cx="1484313" cy="9939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3" name="Picture 6" descr="D:\Users\Методист\ДЮЦ\ФОТО\Новая папка (2)\Новая папка\авиамоделирование 2015\родион выставка\P8210015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67833" y="1267823"/>
              <a:ext cx="1416050" cy="10621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5" name="Picture 7" descr="D:\Users\Методист\ДЮЦ\2014-2015 учебный год\история центра\48_big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19937" y="53220"/>
              <a:ext cx="1539875" cy="11304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7" name="Picture 13" descr="D:\Users\Методист\ДЮЦ\ФОТО\Макс 2015\102CANON\IMG_2935.JPG"/>
            <p:cNvPicPr>
              <a:picLocks noChangeAspect="1" noChangeArrowheads="1"/>
            </p:cNvPicPr>
            <p:nvPr/>
          </p:nvPicPr>
          <p:blipFill rotWithShape="1">
            <a:blip r:embed="rId12"/>
            <a:srcRect t="9819" b="8769"/>
            <a:stretch/>
          </p:blipFill>
          <p:spPr bwMode="auto">
            <a:xfrm>
              <a:off x="6159708" y="5762644"/>
              <a:ext cx="1365250" cy="9827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8" name="Picture 11" descr="D:\Users\Методист\ДЮЦ\ФОТО\Новая папка (2)\115_FUJI\DSCF5792.JPG"/>
            <p:cNvPicPr>
              <a:picLocks noChangeAspect="1" noChangeArrowheads="1"/>
            </p:cNvPicPr>
            <p:nvPr/>
          </p:nvPicPr>
          <p:blipFill rotWithShape="1">
            <a:blip r:embed="rId13"/>
            <a:srcRect t="25585" r="23740"/>
            <a:stretch/>
          </p:blipFill>
          <p:spPr bwMode="auto">
            <a:xfrm>
              <a:off x="7667833" y="2349056"/>
              <a:ext cx="1416050" cy="10780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3" name="Прямоугольник 2"/>
            <p:cNvSpPr/>
            <p:nvPr/>
          </p:nvSpPr>
          <p:spPr>
            <a:xfrm>
              <a:off x="1425625" y="-69686"/>
              <a:ext cx="6070868" cy="1118871"/>
            </a:xfrm>
            <a:prstGeom prst="rect">
              <a:avLst/>
            </a:prstGeom>
          </p:spPr>
          <p:txBody>
            <a:bodyPr>
              <a:prstTxWarp prst="textStop">
                <a:avLst>
                  <a:gd name="adj" fmla="val 23145"/>
                </a:avLst>
              </a:prstTxWarp>
              <a:spAutoFit/>
            </a:bodyPr>
            <a:lstStyle/>
            <a:p>
              <a:pPr algn="ctr" eaLnBrk="1" hangingPunct="1">
                <a:defRPr/>
              </a:pPr>
              <a:r>
                <a:rPr lang="ru-RU" sz="2800" b="1" dirty="0">
                  <a:ln w="28575">
                    <a:solidFill>
                      <a:srgbClr val="C00000"/>
                    </a:solidFill>
                  </a:ln>
                  <a:solidFill>
                    <a:srgbClr val="FFFF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>
                  <a:ln w="28575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«</a:t>
              </a:r>
              <a:r>
                <a:rPr lang="ru-RU" sz="2800" b="1" dirty="0">
                  <a:ln w="28575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ДЮЦ – территория мыслей, </a:t>
              </a:r>
            </a:p>
            <a:p>
              <a:pPr algn="ctr" eaLnBrk="1" hangingPunct="1">
                <a:defRPr/>
              </a:pPr>
              <a:r>
                <a:rPr lang="ru-RU" sz="2800" b="1" dirty="0">
                  <a:ln w="28575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идей и воплощений» </a:t>
              </a:r>
              <a:endParaRPr lang="ru-RU" sz="28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238" name="Рисунок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8" t="43036" r="20074" b="17923"/>
            <a:stretch>
              <a:fillRect/>
            </a:stretch>
          </p:blipFill>
          <p:spPr bwMode="auto">
            <a:xfrm>
              <a:off x="3151985" y="5726129"/>
              <a:ext cx="2919781" cy="10801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Рисунок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8" t="36922" r="39763" b="13142"/>
            <a:stretch>
              <a:fillRect/>
            </a:stretch>
          </p:blipFill>
          <p:spPr bwMode="auto">
            <a:xfrm>
              <a:off x="-38823" y="2264522"/>
              <a:ext cx="1539647" cy="21261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2029916" y="1419290"/>
              <a:ext cx="1368425" cy="7748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2770</a:t>
              </a:r>
              <a:endPara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42" name="Рисунок 42" descr="ÐÐµÑÐ¸, ÑÐºÐ¾Ð»Ð° â ÑÑÐ¾ÐºÐ¾Ð²ÑÐ¹ Ð²ÐµÐºÑÐ¾Ñ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27"/>
            <a:stretch>
              <a:fillRect/>
            </a:stretch>
          </p:blipFill>
          <p:spPr bwMode="auto">
            <a:xfrm>
              <a:off x="1690896" y="2187109"/>
              <a:ext cx="2408555" cy="5365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Рисунок 43" descr="ÐÐ°ÑÑÐ¸Ð½ÐºÐ¸ Ð¿Ð¾ Ð·Ð°Ð¿ÑÐ¾ÑÑ ÐºÐ°ÑÑÐ¸Ð½ÐºÐ¸ ÑÑÐ¸ÑÐµÐ»Ñ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r="667"/>
            <a:stretch>
              <a:fillRect/>
            </a:stretch>
          </p:blipFill>
          <p:spPr bwMode="auto">
            <a:xfrm>
              <a:off x="2029916" y="3782451"/>
              <a:ext cx="1485900" cy="7289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75008" y="2940199"/>
              <a:ext cx="2736850" cy="7748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 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педагогических работников</a:t>
              </a:r>
            </a:p>
          </p:txBody>
        </p:sp>
        <p:pic>
          <p:nvPicPr>
            <p:cNvPr id="9245" name="Рисунок 4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919" y="4119933"/>
              <a:ext cx="2669694" cy="16160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Скругленный прямоугольник 47"/>
            <p:cNvSpPr/>
            <p:nvPr/>
          </p:nvSpPr>
          <p:spPr>
            <a:xfrm>
              <a:off x="1724209" y="4725872"/>
              <a:ext cx="2736850" cy="7748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</a:t>
              </a:r>
              <a:r>
                <a: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Партнёры сетевого взаимодействия  (д/с, ОУ, СПО,  ВУЗы, ОО)</a:t>
              </a:r>
            </a:p>
          </p:txBody>
        </p:sp>
      </p:grp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422739534"/>
              </p:ext>
            </p:extLst>
          </p:nvPr>
        </p:nvGraphicFramePr>
        <p:xfrm>
          <a:off x="3947403" y="1184275"/>
          <a:ext cx="3714750" cy="283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33" name="Picture 32" descr="Слайд21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8" b="11901"/>
          <a:stretch/>
        </p:blipFill>
        <p:spPr bwMode="auto">
          <a:xfrm>
            <a:off x="7693556" y="3473915"/>
            <a:ext cx="1504524" cy="109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586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700" y="225764"/>
            <a:ext cx="41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технического творчества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визита министра обороны РФ Шойгу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uckoms.ru/studii/F9N_MCXCAS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8" y="1114440"/>
            <a:ext cx="3656344" cy="27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687429"/>
            <a:ext cx="3502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завода «ЯНТАРЬ»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duckoms.ru/studii/iG1RTY51-w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36" y="1130734"/>
            <a:ext cx="3535168" cy="265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uckoms.ru/studii/gLAeopx5cx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92" y="3981797"/>
            <a:ext cx="3491112" cy="26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&quot;Морским судам быть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8" y="3880008"/>
            <a:ext cx="3628900" cy="272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1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AutoShape 2" descr="https://sun1-3.userapi.com/c840431/v840431174/6c0f0/10T80wH1R-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222" y="965200"/>
            <a:ext cx="7969250" cy="8032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Беспилотное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управляемое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мусоросборочное судно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БУМСС-001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" descr="F:\гранд\диплом и фото\НТТМ-18г.Б.У.М.С.С.-001\НТТМ-2018.БУМСС-001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916832"/>
            <a:ext cx="3088411" cy="40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Users\Admin\Desktop\Безымянный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6913" r="68128" b="41666"/>
          <a:stretch/>
        </p:blipFill>
        <p:spPr bwMode="auto">
          <a:xfrm>
            <a:off x="8342257" y="67476"/>
            <a:ext cx="796267" cy="80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pic>
        <p:nvPicPr>
          <p:cNvPr id="9" name="Picture 3" descr="IMG_9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5" y="2060848"/>
            <a:ext cx="5306045" cy="35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856984" cy="576064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95164" y="111496"/>
            <a:ext cx="7948836" cy="797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уроки</a:t>
            </a:r>
          </a:p>
        </p:txBody>
      </p:sp>
    </p:spTree>
    <p:extLst>
      <p:ext uri="{BB962C8B-B14F-4D97-AF65-F5344CB8AC3E}">
        <p14:creationId xmlns:p14="http://schemas.microsoft.com/office/powerpoint/2010/main" val="13393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248472" cy="2500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92" y="287192"/>
            <a:ext cx="4305292" cy="2473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" y="3560966"/>
            <a:ext cx="4391472" cy="2470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3529223"/>
            <a:ext cx="4392488" cy="2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043" t="22062" r="33587" b="30404"/>
          <a:stretch/>
        </p:blipFill>
        <p:spPr>
          <a:xfrm>
            <a:off x="539552" y="902671"/>
            <a:ext cx="2232248" cy="313557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5953" r="4762"/>
          <a:stretch/>
        </p:blipFill>
        <p:spPr>
          <a:xfrm>
            <a:off x="3131840" y="943953"/>
            <a:ext cx="2160240" cy="2517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7043" t="26578" r="33586" b="27157"/>
          <a:stretch/>
        </p:blipFill>
        <p:spPr>
          <a:xfrm>
            <a:off x="6372200" y="943953"/>
            <a:ext cx="2304256" cy="309428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39268" y="22527"/>
            <a:ext cx="7948836" cy="797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  пособия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1656184" cy="22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49080"/>
            <a:ext cx="1713012" cy="23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1727448" cy="237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5" y="4293096"/>
            <a:ext cx="1608657" cy="22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08" y="4275926"/>
            <a:ext cx="1510794" cy="20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 в рамках  Конвергентной модели сетевого взаимодействия ДЮЦ «На Комсомольской»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Слайд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0" t="52023" r="4043" b="4287"/>
          <a:stretch/>
        </p:blipFill>
        <p:spPr bwMode="auto">
          <a:xfrm>
            <a:off x="6300192" y="1576314"/>
            <a:ext cx="2448788" cy="1449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library.ru/titles/51766/5176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1143000" cy="1609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Калининградский Вестник Образова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2" y="3661470"/>
            <a:ext cx="2520280" cy="8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https://elibrary.ru/titles/27915/обложка%20журнал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4" y="4797152"/>
            <a:ext cx="1238250" cy="166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51012" y="1144266"/>
            <a:ext cx="2520280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  <a:endParaRPr lang="ru-RU" sz="1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72260" y="978576"/>
            <a:ext cx="2520280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endParaRPr lang="ru-RU" sz="1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ПРОЕКТОБУМ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87714"/>
            <a:ext cx="2653624" cy="1706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2" descr="http://duckoms.ru/upload/iblock/0a1/0a1aafa4e3d6f792b85067ed3f79d7e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36" y="3266452"/>
            <a:ext cx="2253197" cy="1265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s://leader-id.ru/files/event_logo/16179/16179.png"/>
          <p:cNvPicPr/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 bwMode="auto">
          <a:xfrm>
            <a:off x="4314973" y="3466970"/>
            <a:ext cx="1337147" cy="109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9583" r="41069" b="27490"/>
          <a:stretch/>
        </p:blipFill>
        <p:spPr bwMode="auto">
          <a:xfrm>
            <a:off x="4263143" y="4938752"/>
            <a:ext cx="4537790" cy="1383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«Солнечная регата»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ДЮЦ «На Комсомольской» (2018/2019)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ЛИЧНАЯ\МАОУ ДОД ДЮЦ (На Комсомольской)Дмитриева.jpg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3314" r="72396" b="58818"/>
          <a:stretch/>
        </p:blipFill>
        <p:spPr bwMode="auto">
          <a:xfrm>
            <a:off x="2958169" y="3114468"/>
            <a:ext cx="1403648" cy="126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Скругленная соединительная линия 5"/>
          <p:cNvCxnSpPr>
            <a:endCxn id="4101" idx="2"/>
          </p:cNvCxnSpPr>
          <p:nvPr/>
        </p:nvCxnSpPr>
        <p:spPr>
          <a:xfrm rot="16200000" flipV="1">
            <a:off x="3209320" y="2728719"/>
            <a:ext cx="623376" cy="14812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>
            <a:endCxn id="4102" idx="1"/>
          </p:cNvCxnSpPr>
          <p:nvPr/>
        </p:nvCxnSpPr>
        <p:spPr>
          <a:xfrm flipV="1">
            <a:off x="4051790" y="2422471"/>
            <a:ext cx="1024266" cy="86251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/>
          <p:nvPr/>
        </p:nvCxnSpPr>
        <p:spPr>
          <a:xfrm rot="10800000">
            <a:off x="2054765" y="2256732"/>
            <a:ext cx="1077077" cy="102825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C:\Users\Admin\AppData\Local\Microsoft\Windows\Temporary Internet Files\Content.IE5\ZJ0CNE06\300px-%D0%9A%D0%93%D0%AD%D0%A3_%D0%BE%D1%84%D0%B8%D1%8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10" y="1268759"/>
            <a:ext cx="1962074" cy="12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65910" y="1241154"/>
            <a:ext cx="1962074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8884" y="1206894"/>
            <a:ext cx="158588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ГРОЗНЫЙ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C:\Users\Admin\AppData\Local\Microsoft\Windows\Temporary Internet Files\Content.IE5\GMB7KNJE\VNovogorod_Detinets_VN1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40708"/>
            <a:ext cx="1786622" cy="9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5076056" y="1499490"/>
            <a:ext cx="1786622" cy="4483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НОВГОРОД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C:\Users\Admin\AppData\Local\Microsoft\Windows\Temporary Internet Files\Content.IE5\ZJ0CNE06\1200px-Berlin_Brandenburger_Tor_Abend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04575"/>
            <a:ext cx="1920402" cy="12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Скругленная соединительная линия 37"/>
          <p:cNvCxnSpPr>
            <a:stCxn id="3" idx="1"/>
          </p:cNvCxnSpPr>
          <p:nvPr/>
        </p:nvCxnSpPr>
        <p:spPr>
          <a:xfrm rot="10800000" flipV="1">
            <a:off x="2167827" y="3748205"/>
            <a:ext cx="790343" cy="13196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2710035" y="4849907"/>
            <a:ext cx="1910159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БЕРЛИН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C:\Users\Admin\AppData\Local\Microsoft\Windows\Temporary Internet Files\Content.IE5\JV864KJQ\1200px-%D0%9C%D1%83%D0%B7%D0%B4%D1%80%D0%B0%D0%BC%D1%82%D0%B5%D0%B0%D1%82%D1%8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4" y="5170884"/>
            <a:ext cx="1799715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Скругленная соединительная линия 44"/>
          <p:cNvCxnSpPr/>
          <p:nvPr/>
        </p:nvCxnSpPr>
        <p:spPr>
          <a:xfrm rot="10800000" flipV="1">
            <a:off x="1475662" y="4074164"/>
            <a:ext cx="1656181" cy="95270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468884" y="5026868"/>
            <a:ext cx="1799714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Picture 9" descr="C:\Users\Admin\AppData\Local\Microsoft\Windows\Temporary Internet Files\Content.IE5\ZJ0CNE06\Moscow_05-2012_StBasilCathedral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2316308"/>
            <a:ext cx="1569304" cy="17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7164289" y="2172292"/>
            <a:ext cx="1568047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C:\Users\Admin\AppData\Local\Microsoft\Windows\Temporary Internet Files\Content.IE5\JV864KJQ\Novosibirsk_Technopark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06" y="4964268"/>
            <a:ext cx="1809339" cy="13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Admin\AppData\Local\Microsoft\Windows\Temporary Internet Files\Content.IE5\OXFBHN6I\1200px-Kaliningrad_05-2017_img18_Kings_Gate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6" y="2904234"/>
            <a:ext cx="1687116" cy="16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Admin\AppData\Local\Microsoft\Windows\Temporary Internet Files\Content.IE5\GMB7KNJE\%D0%A2%D0%B5%D0%B0%D1%82%D1%80_%D0%BA%D1%83%D0%BA%D0%BE%D0%BB_%D0%AD%D0%BA%D0%B8%D1%8F%D1%82_%28%D0%9A%D0%B0%D0%B7%D0%B0%D0%BD%D1%8C%29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2" y="1499490"/>
            <a:ext cx="1633636" cy="8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5016605" y="4732399"/>
            <a:ext cx="1809339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28472" y="2680490"/>
            <a:ext cx="1687116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13" name="Скругленная соединительная линия 4112"/>
          <p:cNvCxnSpPr>
            <a:endCxn id="4105" idx="1"/>
          </p:cNvCxnSpPr>
          <p:nvPr/>
        </p:nvCxnSpPr>
        <p:spPr>
          <a:xfrm flipV="1">
            <a:off x="4139952" y="3195236"/>
            <a:ext cx="3024337" cy="552556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6" name="Скругленная соединительная линия 4115"/>
          <p:cNvCxnSpPr>
            <a:endCxn id="65" idx="0"/>
          </p:cNvCxnSpPr>
          <p:nvPr/>
        </p:nvCxnSpPr>
        <p:spPr>
          <a:xfrm>
            <a:off x="4051790" y="4074164"/>
            <a:ext cx="1869485" cy="65823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8" name="Скругленная соединительная линия 4117"/>
          <p:cNvCxnSpPr>
            <a:endCxn id="41" idx="0"/>
          </p:cNvCxnSpPr>
          <p:nvPr/>
        </p:nvCxnSpPr>
        <p:spPr>
          <a:xfrm rot="16200000" flipH="1">
            <a:off x="3010608" y="4195399"/>
            <a:ext cx="775743" cy="53327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Картинки по запросу Город Астрахань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r="15335"/>
          <a:stretch/>
        </p:blipFill>
        <p:spPr bwMode="auto">
          <a:xfrm>
            <a:off x="7164289" y="4964268"/>
            <a:ext cx="1872207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164289" y="4676236"/>
            <a:ext cx="1872207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АСТРАХАНЬ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Скругленная соединительная линия 32"/>
          <p:cNvCxnSpPr>
            <a:endCxn id="32" idx="0"/>
          </p:cNvCxnSpPr>
          <p:nvPr/>
        </p:nvCxnSpPr>
        <p:spPr>
          <a:xfrm>
            <a:off x="4204190" y="3837344"/>
            <a:ext cx="3896203" cy="83889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32" y="71056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3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66956"/>
            <a:ext cx="7581528" cy="792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 количества учащихся, 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студиях технической направленности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87441661"/>
              </p:ext>
            </p:extLst>
          </p:nvPr>
        </p:nvGraphicFramePr>
        <p:xfrm>
          <a:off x="107504" y="980728"/>
          <a:ext cx="8856984" cy="2418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C:\Users\Admin\Desktop\ЛИЧНАЯ\МАОУ ДОД ДЮЦ (На Комсомольской)Дмитриева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3314" r="72396" b="58818"/>
          <a:stretch/>
        </p:blipFill>
        <p:spPr bwMode="auto">
          <a:xfrm>
            <a:off x="251520" y="188640"/>
            <a:ext cx="1403648" cy="126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55576" y="3140968"/>
            <a:ext cx="7801984" cy="3528392"/>
            <a:chOff x="759036" y="760444"/>
            <a:chExt cx="7801984" cy="5116828"/>
          </a:xfrm>
        </p:grpSpPr>
        <p:pic>
          <p:nvPicPr>
            <p:cNvPr id="6" name="Picture 2" descr="https://konkurs.reactor.su/static/reactor/images/traks-info-research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75"/>
            <a:stretch/>
          </p:blipFill>
          <p:spPr bwMode="auto">
            <a:xfrm>
              <a:off x="759036" y="764704"/>
              <a:ext cx="2514600" cy="10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konkurs.reactor.su/static/reactor/images/traks-info-inven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091"/>
            <a:stretch/>
          </p:blipFill>
          <p:spPr bwMode="auto">
            <a:xfrm>
              <a:off x="3403355" y="764704"/>
              <a:ext cx="2514600" cy="113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s://konkurs.reactor.su/static/reactor/images/traks-info-make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59"/>
            <a:stretch/>
          </p:blipFill>
          <p:spPr bwMode="auto">
            <a:xfrm>
              <a:off x="6046420" y="760444"/>
              <a:ext cx="2514600" cy="122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778544" y="2034719"/>
              <a:ext cx="2407064" cy="37045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ru-RU" sz="1600" b="1" dirty="0" smtClean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</a:rPr>
                <a:t> «</a:t>
              </a:r>
              <a:r>
                <a:rPr lang="ru-RU" sz="1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</a:rPr>
                <a:t>Наука</a:t>
              </a:r>
              <a:r>
                <a:rPr lang="ru-RU" sz="1600" b="1" dirty="0" smtClean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</a:rPr>
                <a:t>»: </a:t>
              </a:r>
              <a:r>
                <a:rPr lang="ru-RU" sz="1600" b="1" dirty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</a:rPr>
                <a:t>реализация теоретических и прикладных работ в области естественно-научных дисциплин, таких как физика, химия, биология, экология и пр</a:t>
              </a:r>
              <a:r>
                <a:rPr lang="ru-RU" sz="1600" b="1" dirty="0" smtClean="0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</a:rPr>
                <a:t>.</a:t>
              </a:r>
            </a:p>
            <a:p>
              <a:pPr lvl="0" algn="ctr"/>
              <a:endParaRPr lang="ru-RU" sz="16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endParaRPr>
            </a:p>
            <a:p>
              <a:pPr lvl="0" algn="ctr"/>
              <a:endParaRPr lang="ru-RU" sz="1600" b="1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369095" y="2034719"/>
              <a:ext cx="2514600" cy="3842553"/>
            </a:xfrm>
            <a:prstGeom prst="rect">
              <a:avLst/>
            </a:prstGeom>
            <a:solidFill>
              <a:srgbClr val="60AC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sz="1650" b="1" dirty="0" smtClean="0">
                <a:latin typeface="Cambria" panose="02040503050406030204" pitchFamily="18" charset="0"/>
              </a:endParaRPr>
            </a:p>
            <a:p>
              <a:pPr lvl="0" algn="ctr"/>
              <a:r>
                <a:rPr lang="ru-RU" sz="1650" b="1" dirty="0" smtClean="0">
                  <a:latin typeface="Cambria" panose="02040503050406030204" pitchFamily="18" charset="0"/>
                </a:rPr>
                <a:t>«</a:t>
              </a:r>
              <a:r>
                <a:rPr lang="ru-RU" sz="1600" b="1" dirty="0" smtClean="0">
                  <a:latin typeface="Cambria" panose="02040503050406030204" pitchFamily="18" charset="0"/>
                </a:rPr>
                <a:t>Инженерно-технические проекты»: </a:t>
              </a:r>
            </a:p>
            <a:p>
              <a:pPr lvl="0" algn="ctr"/>
              <a:r>
                <a:rPr lang="ru-RU" sz="1600" b="1" dirty="0" smtClean="0">
                  <a:latin typeface="Cambria" panose="02040503050406030204" pitchFamily="18" charset="0"/>
                </a:rPr>
                <a:t>создание новой технологии или метода, применимых для построения в России перспективных рынков, создания и внедрения </a:t>
              </a:r>
              <a:r>
                <a:rPr lang="ru-RU" sz="1650" b="1" dirty="0" smtClean="0">
                  <a:latin typeface="Cambria" panose="02040503050406030204" pitchFamily="18" charset="0"/>
                </a:rPr>
                <a:t>прорывных технологий (НТИ).</a:t>
              </a:r>
              <a:endParaRPr lang="ru-RU" sz="1650" b="1" dirty="0">
                <a:latin typeface="Cambria" panose="02040503050406030204" pitchFamily="18" charset="0"/>
              </a:endParaRPr>
            </a:p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046420" y="2034719"/>
              <a:ext cx="2514600" cy="384255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600" b="1" dirty="0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«</a:t>
              </a:r>
              <a:r>
                <a:rPr lang="ru-RU" sz="1600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Мейкерские</a:t>
              </a:r>
              <a:r>
                <a:rPr lang="ru-RU" sz="16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 проекты, </a:t>
              </a:r>
              <a:r>
                <a:rPr lang="ru-RU" sz="1600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Science</a:t>
              </a:r>
              <a:r>
                <a:rPr lang="ru-RU" sz="16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 </a:t>
              </a:r>
              <a:r>
                <a:rPr lang="ru-RU" sz="1600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Art</a:t>
              </a:r>
              <a:r>
                <a:rPr lang="ru-RU" sz="16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 проекты</a:t>
              </a:r>
              <a:r>
                <a:rPr lang="ru-RU" sz="1600" b="1" dirty="0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»: </a:t>
              </a:r>
              <a:r>
                <a:rPr lang="ru-RU" sz="16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разработка оригинального инженерного или технического продукта (изделия) с использованием современного оборудования.</a:t>
              </a:r>
            </a:p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527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260648"/>
            <a:ext cx="8949059" cy="6139647"/>
            <a:chOff x="204427" y="208614"/>
            <a:chExt cx="8949059" cy="6139647"/>
          </a:xfrm>
        </p:grpSpPr>
        <p:pic>
          <p:nvPicPr>
            <p:cNvPr id="13" name="Рисунок 12" descr="C:\Users\Татьяна\Downloads\IMG_20180502_125048.jpg"/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9149" y="4293096"/>
              <a:ext cx="3700463" cy="20318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Рисунок 15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76973" y="208614"/>
              <a:ext cx="3096344" cy="19084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2" descr="E:\Фото весна 2017\IMG_9689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4427" y="897971"/>
              <a:ext cx="2837824" cy="2438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016" y="839577"/>
              <a:ext cx="2971470" cy="2369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076" y="4168743"/>
              <a:ext cx="3384375" cy="21795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19" descr="https://psv4.userapi.com/c834603/u23299613/docs/d14/85c1cd6c2e9d/IMG_20180416_163114.jpg?extra=qRonViOlBECBBauA2OSQ0vYeKVi5uOrE33xW4esEJOvb5FZ70MvNUDQcNI2HQ07zbhTW3yX34adKSNVP6--Z97NqwT7e9ngUMsqiowsXPHZP0jWIyYxTNms4OhNTQETiXn9kL0JpQhQ"/>
            <p:cNvPicPr/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85801" y="2527292"/>
              <a:ext cx="2049883" cy="17658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9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53" y="4893795"/>
            <a:ext cx="1052736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7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67058" y="404664"/>
            <a:ext cx="7948836" cy="797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в рамках проекта</a:t>
            </a:r>
          </a:p>
          <a:p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«Солнечная регата»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848" y="131722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всех участников проекта, педагогов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учащихся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развития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технологической компетентности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технической направленности.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– обучение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рабочих местах ведущих предприятий и лабораториях ВУЗов  с закреплением наставников из числа практикующих специалистов, возможность продолжения обучения в ВУЗах страны, приоритетное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трудоустройство.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992730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образовательных организаций –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для обучения студентов, повышения квалификации педагогических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6873" y="3738151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– конвергенция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образовательно-проектной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предметных областей,  материализация идей,  инвестиционная  привлекательность и конкурентоспособность выпускника. 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332" y="476732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СПО, КГТУ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привлекательности ПОО, рост числа  абитуриентов, увеличение доли выпускников, работающих по специальности,  стабильность отраслевого заказа 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340" y="570417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Калининградской области – оптимизация затрат на подготовку востребованных в регионе кадров, успешная реализация программы социально-экономического развития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" y="-60624"/>
            <a:ext cx="1290237" cy="12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5" b="82686"/>
          <a:stretch/>
        </p:blipFill>
        <p:spPr bwMode="auto">
          <a:xfrm>
            <a:off x="320864" y="639617"/>
            <a:ext cx="8643624" cy="7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8" b="5671"/>
          <a:stretch/>
        </p:blipFill>
        <p:spPr bwMode="auto">
          <a:xfrm>
            <a:off x="1047947" y="2496225"/>
            <a:ext cx="6863860" cy="13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5" y="1456375"/>
            <a:ext cx="3565105" cy="10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://russiansolar.ru/wp-content/uploads/2017/04/unnamed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8" y="3794930"/>
            <a:ext cx="8652020" cy="278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9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8C74~1\AppData\Local\Temp\Rar$DI00.164\za2M0QBjtLg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1901" y="1947375"/>
            <a:ext cx="1892654" cy="2405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228184" y="1570804"/>
            <a:ext cx="2721755" cy="341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 ИГОРЬ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КГТУ -2018г. (кораблестроение)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6851" y="116632"/>
            <a:ext cx="4390071" cy="341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студии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«ТЕХУСПЕХ»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406" t="20476" r="20070" b="19636"/>
          <a:stretch/>
        </p:blipFill>
        <p:spPr>
          <a:xfrm>
            <a:off x="323528" y="4350573"/>
            <a:ext cx="2961564" cy="2190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4" name="Прямая со стрелкой 13"/>
          <p:cNvCxnSpPr/>
          <p:nvPr/>
        </p:nvCxnSpPr>
        <p:spPr>
          <a:xfrm>
            <a:off x="3382716" y="5805264"/>
            <a:ext cx="363982" cy="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813876" y="5405427"/>
            <a:ext cx="2912621" cy="1173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заниматься в студии «ТЕХУСПЕХ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- 2018г.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Стипендиат премии губернатора.</a:t>
            </a:r>
          </a:p>
          <a:p>
            <a:pPr algn="just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Слушатель Калининградского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морского лицея </a:t>
            </a:r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 descr="F:\гранд\диплом и фото\НТТМ-16г\IMG_3995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345" y="1119772"/>
            <a:ext cx="1844898" cy="2544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12218" y="774253"/>
            <a:ext cx="2532020" cy="1173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СЕВЕРИН АРСЕНИЙ</a:t>
            </a:r>
          </a:p>
          <a:p>
            <a:pPr algn="just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Санкт-Петербургского университета гражданской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авиации – 2017г.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322075" y="1387949"/>
            <a:ext cx="5901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248452" y="1912665"/>
            <a:ext cx="1339772" cy="376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IMG_9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4" t="10998" b="25626"/>
          <a:stretch/>
        </p:blipFill>
        <p:spPr bwMode="auto">
          <a:xfrm>
            <a:off x="7192298" y="2240237"/>
            <a:ext cx="1468179" cy="311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24555" y="3318274"/>
            <a:ext cx="2067743" cy="341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АХМЕДЖАНОВ РУСЛАН</a:t>
            </a:r>
            <a:endParaRPr lang="ru-RU" sz="135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Прибалтийского судостроительный техникума – 2019г.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6588224" y="4149080"/>
            <a:ext cx="50405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6" y="0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Users\Admin\Desktop\Безымянный.p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6913" r="68128" b="41666"/>
          <a:stretch/>
        </p:blipFill>
        <p:spPr bwMode="auto">
          <a:xfrm>
            <a:off x="-81542" y="-217283"/>
            <a:ext cx="1591511" cy="160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1865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Â«ÐÑÐ»Ð¸ Ð²Ñ ÑÐ´Ð°ÑÐ½Ð¾ Ð²ÑÐ±ÐµÑÐµÑÐµ ÑÑÑÐ´ Ð¸ Ð²Ð»Ð¾Ð¶Ð¸ÑÐµ Ð² Ð½ÐµÐ³Ð¾ Ð´ÑÑÑ, ÑÐ¾ ÑÑÐ°ÑÑÑÐµ ÑÐ°Ð¼Ð¾ Ð¾ÑÑÑÐµÑ 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919"/>
            <a:ext cx="8856984" cy="67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Admin\Desktop\Безымянный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6913" r="68128" b="41666"/>
          <a:stretch/>
        </p:blipFill>
        <p:spPr bwMode="auto">
          <a:xfrm>
            <a:off x="7694737" y="0"/>
            <a:ext cx="1470180" cy="1482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051720" y="5229200"/>
            <a:ext cx="6948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Дмитриева Татьяна Михайловна,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директор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МАУДО ДЮЦ «На Комсомольской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» г. Калининград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+7 909 79 30 416,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  <a:hlinkClick r:id="rId5"/>
              </a:rPr>
              <a:t>tatjanadmitrieva@ro.ru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7" descr="D:\Users\Методист\ДЮЦ\2014-2015 учебный год\история центра\48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86036" y="42691"/>
            <a:ext cx="4107891" cy="3015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899592" y="3501008"/>
            <a:ext cx="7920880" cy="1368152"/>
          </a:xfrm>
          <a:prstGeom prst="roundRect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i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" y="-60624"/>
            <a:ext cx="1290237" cy="12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4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6"/>
          <a:stretch/>
        </p:blipFill>
        <p:spPr bwMode="auto">
          <a:xfrm>
            <a:off x="2458715" y="5092194"/>
            <a:ext cx="4082554" cy="1729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ÐÐ°ÑÑÐ¸Ð½ÐºÐ¸ Ð¿Ð¾ Ð·Ð°Ð¿ÑÐ¾ÑÑ ÐºÐ°ÑÑÐ¸Ð½ÐºÐ¸  ÑÐµÑÐ½Ð¸ÑÐµÑÐºÐ¾Ð³Ð¾ ÑÐ²Ð¾ÑÑÐµÑÑÐ²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20"/>
          <a:stretch/>
        </p:blipFill>
        <p:spPr bwMode="auto">
          <a:xfrm>
            <a:off x="332075" y="2211248"/>
            <a:ext cx="2251880" cy="154168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5772" y="1263315"/>
            <a:ext cx="1554956" cy="341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ВЧЕРА….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0718" y="332656"/>
            <a:ext cx="6315502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5772" y="4474955"/>
            <a:ext cx="1554956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311" y="4400408"/>
            <a:ext cx="2251880" cy="1390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знаний в одной выбранной области, без определения будущей профессии</a:t>
            </a:r>
          </a:p>
          <a:p>
            <a:pPr algn="just"/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2588" y="921993"/>
            <a:ext cx="1554956" cy="349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СЕГОДНЯ….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90106" y="4891911"/>
            <a:ext cx="1730672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самоопределение 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34288" y="3637018"/>
            <a:ext cx="1554956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социализация  в перспективе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19895" y="4421903"/>
            <a:ext cx="1554956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профессиям будущего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6045" y="4400408"/>
            <a:ext cx="1554956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нескольких областей знания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75470" y="5790916"/>
            <a:ext cx="2046277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и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конкурентоспособность учащегося, педагога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1376718" y="1659045"/>
            <a:ext cx="133066" cy="399433"/>
          </a:xfrm>
          <a:prstGeom prst="downArrow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2060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1376717" y="4006251"/>
            <a:ext cx="133066" cy="399433"/>
          </a:xfrm>
          <a:prstGeom prst="downArrow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Стрелка вниз 22"/>
          <p:cNvSpPr/>
          <p:nvPr/>
        </p:nvSpPr>
        <p:spPr>
          <a:xfrm>
            <a:off x="5985790" y="1229788"/>
            <a:ext cx="152243" cy="261422"/>
          </a:xfrm>
          <a:prstGeom prst="downArrow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499992" y="3978813"/>
            <a:ext cx="1563916" cy="621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0" idx="2"/>
            <a:endCxn id="9" idx="0"/>
          </p:cNvCxnSpPr>
          <p:nvPr/>
        </p:nvCxnSpPr>
        <p:spPr>
          <a:xfrm>
            <a:off x="6078387" y="3978814"/>
            <a:ext cx="2077055" cy="913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1" idx="0"/>
          </p:cNvCxnSpPr>
          <p:nvPr/>
        </p:nvCxnSpPr>
        <p:spPr>
          <a:xfrm flipH="1">
            <a:off x="5997373" y="3978813"/>
            <a:ext cx="66533" cy="4430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30" idx="2"/>
            <a:endCxn id="13" idx="0"/>
          </p:cNvCxnSpPr>
          <p:nvPr/>
        </p:nvCxnSpPr>
        <p:spPr>
          <a:xfrm>
            <a:off x="6078387" y="3978814"/>
            <a:ext cx="1620222" cy="1812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4499992" y="3933856"/>
            <a:ext cx="1550080" cy="21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4848469" y="1536416"/>
            <a:ext cx="2459835" cy="2442398"/>
            <a:chOff x="4644008" y="1772816"/>
            <a:chExt cx="3712436" cy="4032448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4644008" y="1772816"/>
              <a:ext cx="3712436" cy="403244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ru-RU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pic>
          <p:nvPicPr>
            <p:cNvPr id="32" name="Picture 2" descr="https://konkurs.reactor.su/static/reactor/images/traks-info-researc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884040"/>
              <a:ext cx="1368152" cy="2072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s://konkurs.reactor.su/static/reactor/images/traks-info-inven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1884040"/>
              <a:ext cx="1338238" cy="202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s://konkurs.reactor.su/static/reactor/images/traks-info-mak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576" y="3779169"/>
              <a:ext cx="1257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Скругленный прямоугольник 35"/>
            <p:cNvSpPr/>
            <p:nvPr/>
          </p:nvSpPr>
          <p:spPr>
            <a:xfrm rot="1813229">
              <a:off x="5002664" y="4011183"/>
              <a:ext cx="468052" cy="126539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b="1" dirty="0" smtClean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ЗДЕСЬ</a:t>
              </a:r>
              <a:endParaRPr lang="ru-RU" sz="1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 rot="7881371">
              <a:off x="7511561" y="4079088"/>
              <a:ext cx="468052" cy="11778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b="1" dirty="0" smtClean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СЕЙЧАС</a:t>
              </a:r>
              <a:endParaRPr lang="ru-RU" sz="1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6372200" y="3284984"/>
              <a:ext cx="288032" cy="43204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И</a:t>
              </a:r>
            </a:p>
          </p:txBody>
        </p:sp>
      </p:grpSp>
      <p:pic>
        <p:nvPicPr>
          <p:cNvPr id="40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" y="1581"/>
            <a:ext cx="1396512" cy="123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27103" y="3841685"/>
            <a:ext cx="1491333" cy="593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компетенции для педагога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V="1">
            <a:off x="6138033" y="4006251"/>
            <a:ext cx="1525385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0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d/d6/%D0%9A%D0%B0%D1%80%D1%82%D0%B0_%D0%9A%D0%B0%D0%BB%D0%B8%D0%BD%D0%B8%D0%BD%D0%B3%D1%80%D0%B0%D0%B4%D1%81%D0%BA%D0%BE%D0%B9_%D0%BE%D0%B1%D0%BB%D0%B0%D1%81%D1%82%D0%B8.png/600px-%D0%9A%D0%B0%D1%80%D1%82%D0%B0_%D0%9A%D0%B0%D0%BB%D0%B8%D0%BD%D0%B8%D0%BD%D0%B3%D1%80%D0%B0%D0%B4%D1%81%D0%BA%D0%BE%D0%B9_%D0%BE%D0%B1%D0%BB%D0%B0%D1%81%D1%82%D0%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17" y="2348880"/>
            <a:ext cx="4158071" cy="230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2339752" y="116632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Калининградская  область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72200" y="800290"/>
            <a:ext cx="24837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Максимальная </a:t>
            </a:r>
            <a:r>
              <a:rPr lang="ru-RU" sz="1600" dirty="0">
                <a:latin typeface="Cambria" panose="02040503050406030204" pitchFamily="18" charset="0"/>
              </a:rPr>
              <a:t>протяженность области с востока на запад составляет 195 км, с севера на юг - 110 км. </a:t>
            </a:r>
            <a:r>
              <a:rPr lang="ru-RU" sz="1600" dirty="0"/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Протяжённость </a:t>
            </a:r>
            <a:r>
              <a:rPr lang="ru-RU" sz="1600" dirty="0">
                <a:latin typeface="Cambria" panose="02040503050406030204" pitchFamily="18" charset="0"/>
              </a:rPr>
              <a:t>границ области, являющихся одновременно и государственной границей Российской Федерации, составляет 540 км. Из них 410 км приходится на сухопутные — примерно поровну на границу с Польшей и Литвой и 140-километровая морская граница по побережью Балтийского моря. </a:t>
            </a:r>
          </a:p>
        </p:txBody>
      </p:sp>
      <p:pic>
        <p:nvPicPr>
          <p:cNvPr id="2052" name="Picture 4" descr="https://gov39.ru/upload/iblock/528/52860ec34ea218d4659fc05a03e3a2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6374"/>
            <a:ext cx="2016224" cy="143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ov39.ru/upload/iblock/60f/60f4f2e0d872d49c61de37ca943744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00290"/>
            <a:ext cx="1905699" cy="140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ov39.ru/upload/iblock/160/16003a6d0cc32b1be37f9dce19fbb4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0290"/>
            <a:ext cx="1847500" cy="138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gov39.ru/upload/iblock/2b6/2b64e86310fd708c26ce3589b8c5b1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1983895" cy="13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gov39.ru/upload/iblock/4ae/4ae9777ccdb5aff9e9b7e2825835533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5013176"/>
            <a:ext cx="1983895" cy="13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2348880"/>
            <a:ext cx="720080" cy="23077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Судостроение, судоремонт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52120" y="2368720"/>
            <a:ext cx="687750" cy="23077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Рыбная промышленность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064" name="Picture 16" descr="https://www.korabel.ru/filemanager/IMAGES/0/29/298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13175"/>
            <a:ext cx="2088232" cy="13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Admin\Desktop\Безымянный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 t="16913" r="68128" b="41666"/>
          <a:stretch/>
        </p:blipFill>
        <p:spPr bwMode="auto">
          <a:xfrm>
            <a:off x="8342257" y="67476"/>
            <a:ext cx="796267" cy="80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307231" y="67476"/>
            <a:ext cx="70567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АКТУАЛЬНОСТЬ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0487" y="3217041"/>
            <a:ext cx="268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Конвергенция образования 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2" descr="D:\Users\Admin\Pictures\biznessstrategii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7"/>
          <a:stretch/>
        </p:blipFill>
        <p:spPr bwMode="auto">
          <a:xfrm>
            <a:off x="2452407" y="5229199"/>
            <a:ext cx="2243103" cy="121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19174" y="1294726"/>
            <a:ext cx="2686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Профориентация.</a:t>
            </a:r>
          </a:p>
        </p:txBody>
      </p:sp>
      <p:pic>
        <p:nvPicPr>
          <p:cNvPr id="1026" name="Picture 2" descr="C:\Users\Admin\AppData\Local\Microsoft\Windows\Temporary Internet Files\Content.IE5\JV864KJQ\0,,16428150_303,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9" y="867695"/>
            <a:ext cx="2397646" cy="13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4088160" y="1633280"/>
            <a:ext cx="0" cy="6443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032003" y="2639286"/>
            <a:ext cx="0" cy="3572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656163" y="4336224"/>
            <a:ext cx="0" cy="731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Картинки по запросу завод янтарь калининград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b="27066"/>
          <a:stretch/>
        </p:blipFill>
        <p:spPr bwMode="auto">
          <a:xfrm>
            <a:off x="6596264" y="790540"/>
            <a:ext cx="2281375" cy="10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Образование, компетенц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5" y="2715095"/>
            <a:ext cx="2514105" cy="251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regol.ru/i/hblock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40" y="1633280"/>
            <a:ext cx="2615614" cy="1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udoteh.ru/wp-content/gallery/partnery/thumbs/thumbs_kgtusf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0" b="23371"/>
          <a:stretch/>
        </p:blipFill>
        <p:spPr bwMode="auto">
          <a:xfrm>
            <a:off x="5868144" y="2934248"/>
            <a:ext cx="2327718" cy="112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Картинки по запросу Прибалтийский судостроительный техникум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Картинки по запросу Прибалтийский судостроительный техникум картин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Картинки по запросу Прибалтийский судостроительный техникум картин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09" y="4338850"/>
            <a:ext cx="1263730" cy="12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/>
          <p:cNvCxnSpPr/>
          <p:nvPr/>
        </p:nvCxnSpPr>
        <p:spPr>
          <a:xfrm>
            <a:off x="4909112" y="6019718"/>
            <a:ext cx="6387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8245774" y="3972147"/>
            <a:ext cx="494616" cy="324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094140" y="4221088"/>
            <a:ext cx="701996" cy="7512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80" y="5490246"/>
            <a:ext cx="1845968" cy="10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5076991" y="5373216"/>
            <a:ext cx="24422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7812360" y="1700808"/>
            <a:ext cx="0" cy="1192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8738440" y="1700808"/>
            <a:ext cx="0" cy="2426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93074502"/>
              </p:ext>
            </p:extLst>
          </p:nvPr>
        </p:nvGraphicFramePr>
        <p:xfrm>
          <a:off x="224982" y="1556791"/>
          <a:ext cx="8595490" cy="468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175320" y="23956"/>
            <a:ext cx="6937375" cy="682625"/>
          </a:xfrm>
          <a:prstGeom prst="roundRect">
            <a:avLst>
              <a:gd name="adj" fmla="val 792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upright="1"/>
          <a:lstStyle/>
          <a:p>
            <a:pPr algn="ctr">
              <a:spcAft>
                <a:spcPts val="1000"/>
              </a:spcAft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КОНВЕРГЕНТНАЯ МОДЕЛЬ СЕТЕВОГО ВЗАИМОДЕЙСТАИЯ ТЕХНИЧЕСКОЙ НАПРАВЛЕННОСТИ</a:t>
            </a:r>
            <a:endParaRPr lang="ru-RU" sz="16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11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 descr="C:\Users\Admin\Desktop\ЛИЧНАЯ\МАОУ ДОД ДЮЦ (На Комсомольской)Дмитриева.jpg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0" t="13314" r="72396" b="58818"/>
          <a:stretch/>
        </p:blipFill>
        <p:spPr bwMode="auto">
          <a:xfrm>
            <a:off x="7696100" y="23956"/>
            <a:ext cx="1476375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419872" y="966787"/>
            <a:ext cx="2448272" cy="116606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003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 по сетевому взаимодействию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КГТУ, КРО РФМ, з/д «Янтарь»,  ПСТ, Яхтенный клуб, родители и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" y="1581"/>
            <a:ext cx="1396512" cy="123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70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165341" y="179808"/>
            <a:ext cx="8871155" cy="6480720"/>
            <a:chOff x="179512" y="188640"/>
            <a:chExt cx="8881015" cy="6527345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179512" y="188640"/>
              <a:ext cx="8881015" cy="6527345"/>
              <a:chOff x="119477" y="130801"/>
              <a:chExt cx="8881015" cy="6527345"/>
            </a:xfrm>
          </p:grpSpPr>
          <p:sp>
            <p:nvSpPr>
              <p:cNvPr id="5" name="Блок-схема: узел 4"/>
              <p:cNvSpPr/>
              <p:nvPr/>
            </p:nvSpPr>
            <p:spPr>
              <a:xfrm>
                <a:off x="2327017" y="1340768"/>
                <a:ext cx="4333215" cy="4237258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mbria" panose="02040503050406030204" pitchFamily="18" charset="0"/>
                </a:endParaRPr>
              </a:p>
            </p:txBody>
          </p:sp>
          <p:sp>
            <p:nvSpPr>
              <p:cNvPr id="4" name="Блок-схема: узел 3"/>
              <p:cNvSpPr/>
              <p:nvPr/>
            </p:nvSpPr>
            <p:spPr>
              <a:xfrm>
                <a:off x="2779323" y="1765461"/>
                <a:ext cx="3354740" cy="3240360"/>
              </a:xfrm>
              <a:prstGeom prst="flowChartConnector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mbria" panose="02040503050406030204" pitchFamily="18" charset="0"/>
                </a:endParaRPr>
              </a:p>
            </p:txBody>
          </p:sp>
          <p:sp>
            <p:nvSpPr>
              <p:cNvPr id="3" name="Блок-схема: узел 2"/>
              <p:cNvSpPr/>
              <p:nvPr/>
            </p:nvSpPr>
            <p:spPr>
              <a:xfrm>
                <a:off x="3347864" y="2348880"/>
                <a:ext cx="2113949" cy="2088232"/>
              </a:xfrm>
              <a:prstGeom prst="flowChartConnector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mbria" panose="02040503050406030204" pitchFamily="18" charset="0"/>
                </a:endParaRPr>
              </a:p>
            </p:txBody>
          </p:sp>
          <p:sp>
            <p:nvSpPr>
              <p:cNvPr id="2" name="Блок-схема: узел 1"/>
              <p:cNvSpPr/>
              <p:nvPr/>
            </p:nvSpPr>
            <p:spPr>
              <a:xfrm>
                <a:off x="3923928" y="2861792"/>
                <a:ext cx="1008088" cy="1008112"/>
              </a:xfrm>
              <a:prstGeom prst="flowChartConnector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mbria" panose="02040503050406030204" pitchFamily="18" charset="0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6984268" y="872716"/>
                <a:ext cx="1908212" cy="108012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ДЮЦ- ОО-ВУЗы,</a:t>
                </a:r>
              </a:p>
              <a:p>
                <a:pPr algn="ctr"/>
                <a:r>
                  <a:rPr lang="ru-RU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предприятия</a:t>
                </a:r>
              </a:p>
              <a:p>
                <a:pPr algn="ctr"/>
                <a:endParaRPr lang="ru-RU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7092280" y="2492896"/>
                <a:ext cx="1908212" cy="10801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Задачи конвергенции</a:t>
                </a:r>
              </a:p>
              <a:p>
                <a:pPr algn="just"/>
                <a:endParaRPr lang="ru-RU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7092280" y="3893433"/>
                <a:ext cx="1908212" cy="122775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Д\С-ДЮЦ-ОО-СПО-КГТУ-Завод «Янтарь»</a:t>
                </a:r>
              </a:p>
              <a:p>
                <a:pPr algn="ctr"/>
                <a:endParaRPr lang="ru-RU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89613" y="988045"/>
                <a:ext cx="1908212" cy="108012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КБ - ситуационный центр</a:t>
                </a:r>
                <a:endParaRPr lang="ru-RU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29133" y="2586492"/>
                <a:ext cx="1908212" cy="108012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Предметные области, стадии работы, организация образовательно-проектной среды</a:t>
                </a:r>
              </a:p>
              <a:p>
                <a:pPr algn="ctr"/>
                <a:endParaRPr lang="ru-RU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119477" y="3925701"/>
                <a:ext cx="1908212" cy="108012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Возрастные группы</a:t>
                </a:r>
              </a:p>
              <a:p>
                <a:pPr algn="ctr"/>
                <a:r>
                  <a:rPr lang="ru-RU" sz="1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(3-7/7-17/18-22)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289612" y="5263421"/>
                <a:ext cx="2761381" cy="13481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Ранняя профориентация</a:t>
                </a:r>
                <a:r>
                  <a:rPr lang="ru-RU" sz="1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Конкурентоспособность выпускника; </a:t>
                </a:r>
              </a:p>
              <a:p>
                <a:r>
                  <a:rPr lang="ru-RU" sz="1600" b="1" dirty="0" smtClean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Просвещение деятельности  области судостроения </a:t>
                </a:r>
              </a:p>
              <a:p>
                <a:pPr algn="ctr"/>
                <a:endParaRPr lang="ru-RU" sz="2000" dirty="0">
                  <a:latin typeface="Cambria" panose="02040503050406030204" pitchFamily="18" charset="0"/>
                </a:endParaRPr>
              </a:p>
            </p:txBody>
          </p:sp>
          <p:cxnSp>
            <p:nvCxnSpPr>
              <p:cNvPr id="15" name="Прямая соединительная линия 14"/>
              <p:cNvCxnSpPr/>
              <p:nvPr/>
            </p:nvCxnSpPr>
            <p:spPr>
              <a:xfrm flipV="1">
                <a:off x="4784384" y="1745670"/>
                <a:ext cx="2134232" cy="16087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6918616" y="1757924"/>
                <a:ext cx="1829848" cy="75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flipV="1">
                <a:off x="5152232" y="3356993"/>
                <a:ext cx="1940048" cy="76399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7092280" y="3356992"/>
                <a:ext cx="16561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5364088" y="4695855"/>
                <a:ext cx="1598067" cy="4179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flipV="1">
                <a:off x="6984268" y="5113833"/>
                <a:ext cx="1943688" cy="73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5364088" y="5587367"/>
                <a:ext cx="1296144" cy="10707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6660232" y="6658146"/>
                <a:ext cx="223224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 flipV="1">
                <a:off x="1512808" y="2014287"/>
                <a:ext cx="2558751" cy="13401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>
                <a:off x="346574" y="2019424"/>
                <a:ext cx="1166234" cy="161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2699792" y="130801"/>
                <a:ext cx="3888432" cy="64807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cap="all" dirty="0">
                    <a:ln w="0"/>
                    <a:solidFill>
                      <a:schemeClr val="accent1">
                        <a:lumMod val="50000"/>
                      </a:schemeClr>
                    </a:solidFill>
                    <a:effectLst>
                      <a:reflection blurRad="12700" stA="50000" endPos="50000" dist="5000" dir="5400000" sy="-100000" rotWithShape="0"/>
                    </a:effectLst>
                    <a:latin typeface="Cambria" panose="02040503050406030204" pitchFamily="18" charset="0"/>
                    <a:cs typeface="Times New Roman" panose="02020603050405020304" pitchFamily="18" charset="0"/>
                  </a:rPr>
                  <a:t>Конвергентная модель Сетевого </a:t>
                </a:r>
                <a:r>
                  <a:rPr lang="ru-RU" b="1" cap="all" dirty="0" smtClean="0">
                    <a:ln w="0"/>
                    <a:solidFill>
                      <a:schemeClr val="accent1">
                        <a:lumMod val="50000"/>
                      </a:schemeClr>
                    </a:solidFill>
                    <a:effectLst>
                      <a:reflection blurRad="12700" stA="50000" endPos="50000" dist="5000" dir="5400000" sy="-100000" rotWithShape="0"/>
                    </a:effectLst>
                    <a:latin typeface="Cambria" panose="02040503050406030204" pitchFamily="18" charset="0"/>
                    <a:cs typeface="Times New Roman" panose="02020603050405020304" pitchFamily="18" charset="0"/>
                  </a:rPr>
                  <a:t>взаимодействия </a:t>
                </a:r>
                <a:endParaRPr lang="ru-RU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46" name="Прямая соединительная линия 45"/>
              <p:cNvCxnSpPr/>
              <p:nvPr/>
            </p:nvCxnSpPr>
            <p:spPr>
              <a:xfrm flipH="1" flipV="1">
                <a:off x="1606252" y="3811951"/>
                <a:ext cx="2041678" cy="33598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>
                <a:off x="346862" y="3800143"/>
                <a:ext cx="1275818" cy="355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flipH="1">
                <a:off x="1835698" y="4667305"/>
                <a:ext cx="1596147" cy="3385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flipH="1">
                <a:off x="289613" y="5005821"/>
                <a:ext cx="15562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 flipH="1">
                <a:off x="2027690" y="5578026"/>
                <a:ext cx="1629755" cy="10363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 flipH="1">
                <a:off x="467544" y="6614425"/>
                <a:ext cx="15698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4071558" y="3354466"/>
                <a:ext cx="712826" cy="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/>
              <p:cNvCxnSpPr>
                <a:stCxn id="3" idx="3"/>
                <a:endCxn id="3" idx="5"/>
              </p:cNvCxnSpPr>
              <p:nvPr/>
            </p:nvCxnSpPr>
            <p:spPr>
              <a:xfrm>
                <a:off x="3657445" y="4131298"/>
                <a:ext cx="1494787" cy="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>
                <a:off x="3431845" y="4667305"/>
                <a:ext cx="2029968" cy="2855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>
                <a:off x="3657445" y="5580145"/>
                <a:ext cx="1716158" cy="14445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Скругленный прямоугольник 35"/>
            <p:cNvSpPr/>
            <p:nvPr/>
          </p:nvSpPr>
          <p:spPr>
            <a:xfrm>
              <a:off x="3108878" y="2956715"/>
              <a:ext cx="2707687" cy="390569"/>
            </a:xfrm>
            <a:prstGeom prst="roundRect">
              <a:avLst/>
            </a:prstGeom>
            <a:ln>
              <a:noFill/>
            </a:ln>
            <a:effectLst>
              <a:softEdge rad="635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Партнёры</a:t>
              </a:r>
              <a:endParaRPr lang="ru-RU" sz="1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162883" y="3788254"/>
              <a:ext cx="2707687" cy="390569"/>
            </a:xfrm>
            <a:prstGeom prst="roundRect">
              <a:avLst/>
            </a:prstGeom>
            <a:ln>
              <a:noFill/>
            </a:ln>
            <a:effectLst>
              <a:softEdge rad="635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Деятельность</a:t>
              </a:r>
              <a:endParaRPr lang="ru-RU" sz="1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3242232" y="4363125"/>
              <a:ext cx="2707687" cy="390569"/>
            </a:xfrm>
            <a:prstGeom prst="roundRect">
              <a:avLst/>
            </a:prstGeom>
            <a:ln>
              <a:noFill/>
            </a:ln>
            <a:effectLst>
              <a:softEdge rad="635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Участники</a:t>
              </a:r>
              <a:endParaRPr lang="ru-RU" sz="1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223156" y="5422971"/>
              <a:ext cx="2834589" cy="1080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algn="just">
                <a:buFontTx/>
                <a:buChar char="-"/>
              </a:pPr>
              <a:endPara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ru-RU" sz="16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Будущие студенты профильных ВУЗов</a:t>
              </a:r>
            </a:p>
            <a:p>
              <a:pPr marL="285750" indent="-285750" algn="just">
                <a:buFontTx/>
                <a:buChar char="-"/>
              </a:pPr>
              <a:r>
                <a:rPr lang="ru-RU" sz="16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Будущие специалисты в отрасли</a:t>
              </a:r>
            </a:p>
            <a:p>
              <a:pPr marL="285750" indent="-285750" algn="just">
                <a:buFontTx/>
                <a:buChar char="-"/>
              </a:pPr>
              <a:endPara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endParaRPr lang="ru-RU" sz="1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3195039" y="5097115"/>
              <a:ext cx="2707687" cy="390569"/>
            </a:xfrm>
            <a:prstGeom prst="roundRect">
              <a:avLst/>
            </a:prstGeom>
            <a:ln>
              <a:noFill/>
            </a:ln>
            <a:effectLst>
              <a:softEdge rad="635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Достигнутый эффект</a:t>
              </a:r>
            </a:p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внедрения конвергентной модели </a:t>
              </a:r>
              <a:endParaRPr lang="ru-RU" sz="1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5" descr="https://pp.userapi.com/c623900/v623900162/13ff8a/ZNH0jgokNQ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" y="1581"/>
            <a:ext cx="1356910" cy="12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 descr="C:\Users\Admin\Desktop\ЛИЧНАЯ\МАОУ ДОД ДЮЦ (На Комсомольской)Дмитриева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0" t="13314" r="72396" b="58818"/>
          <a:stretch/>
        </p:blipFill>
        <p:spPr bwMode="auto">
          <a:xfrm>
            <a:off x="7696100" y="23956"/>
            <a:ext cx="1232503" cy="100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40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6484938" y="2867025"/>
            <a:ext cx="1796280" cy="520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899" y="136525"/>
            <a:ext cx="3673475" cy="64611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Конструкторское бюро (ДЮЦ КБ «ИННОВАТОРИЙ» + Технопарк)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7" name="Picture 4" descr="http://static.wixstatic.com/media/d06b3a_cc85d48aed05490480badd692798d61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21" y="167322"/>
            <a:ext cx="2184789" cy="163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AutoShape 6" descr="https://sysana.files.wordpress.com/2010/10/sysana-brainstorming4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0249" name="Picture 8" descr="https://sysana.files.wordpress.com/2010/10/sysana-brainstorming4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 r="19441" b="33984"/>
          <a:stretch>
            <a:fillRect/>
          </a:stretch>
        </p:blipFill>
        <p:spPr bwMode="auto">
          <a:xfrm>
            <a:off x="5802313" y="355600"/>
            <a:ext cx="29527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23" y="936633"/>
            <a:ext cx="2192552" cy="17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5" descr="http://images.easyfreeclipart.com/463/idea-light-bulb-cartoon-clipart-panda-free-images-46335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5" t="1295" r="-284" b="8514"/>
          <a:stretch>
            <a:fillRect/>
          </a:stretch>
        </p:blipFill>
        <p:spPr bwMode="auto">
          <a:xfrm>
            <a:off x="297180" y="2795971"/>
            <a:ext cx="1103948" cy="19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95938" y="2398713"/>
            <a:ext cx="1928390" cy="520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Консультативный ресурс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29213" y="1862138"/>
            <a:ext cx="1703387" cy="520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 ресурс</a:t>
            </a:r>
          </a:p>
        </p:txBody>
      </p:sp>
      <p:pic>
        <p:nvPicPr>
          <p:cNvPr id="10254" name="Picture 17" descr="https://im0-tub-ru.yandex.net/i?id=dd16d2384d20a0b7d70ef949e0359595&amp;n=33&amp;h=215&amp;w=1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5221288"/>
            <a:ext cx="14652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9" descr="http://image.shutterstock.com/z/stock-photo-spread-of-ideas-concept-illustration-could-be-related-to-social-media-or-viral-marketing-or-viral-1091456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3"/>
          <a:stretch>
            <a:fillRect/>
          </a:stretch>
        </p:blipFill>
        <p:spPr bwMode="auto">
          <a:xfrm>
            <a:off x="6073727" y="4109243"/>
            <a:ext cx="30607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42240" y="2347913"/>
            <a:ext cx="1258888" cy="3905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Идея!</a:t>
            </a:r>
            <a:endParaRPr lang="ru-RU" sz="2400" dirty="0">
              <a:solidFill>
                <a:srgbClr val="00206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6" name="Прямая со стрелкой 5"/>
          <p:cNvCxnSpPr>
            <a:stCxn id="17" idx="0"/>
          </p:cNvCxnSpPr>
          <p:nvPr/>
        </p:nvCxnSpPr>
        <p:spPr>
          <a:xfrm flipV="1">
            <a:off x="771684" y="730250"/>
            <a:ext cx="450532" cy="16176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78193" y="1412876"/>
            <a:ext cx="453707" cy="9699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778193" y="1833563"/>
            <a:ext cx="453707" cy="514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углом 17"/>
          <p:cNvSpPr/>
          <p:nvPr/>
        </p:nvSpPr>
        <p:spPr>
          <a:xfrm rot="16200000" flipV="1">
            <a:off x="4149725" y="1597025"/>
            <a:ext cx="490538" cy="1011238"/>
          </a:xfrm>
          <a:prstGeom prst="bentArrow">
            <a:avLst>
              <a:gd name="adj1" fmla="val 38477"/>
              <a:gd name="adj2" fmla="val 40683"/>
              <a:gd name="adj3" fmla="val 25000"/>
              <a:gd name="adj4" fmla="val 3312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64288" y="3371850"/>
            <a:ext cx="1855887" cy="520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Конкурсные перспективы</a:t>
            </a: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2359025" y="4660900"/>
            <a:ext cx="1466850" cy="5730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</a:p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(проект</a:t>
            </a:r>
            <a:r>
              <a:rPr lang="ru-RU" sz="2000" dirty="0" smtClean="0">
                <a:effectLst/>
              </a:rPr>
              <a:t>)</a:t>
            </a:r>
            <a:endParaRPr lang="ru-RU" sz="2400" dirty="0">
              <a:effectLst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3995936" y="3936033"/>
            <a:ext cx="2655689" cy="5730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НТТМ, конкурсы</a:t>
            </a:r>
            <a:endParaRPr lang="ru-RU" sz="2400" dirty="0">
              <a:effectLst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3995936" y="5410797"/>
            <a:ext cx="2655689" cy="13249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600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Д/С, ДО, ОО, СПО, ВПО 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Конвергенция</a:t>
            </a:r>
          </a:p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идеи</a:t>
            </a:r>
          </a:p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Будущие кадры (п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офориентация)</a:t>
            </a:r>
            <a:endParaRPr lang="ru-RU" sz="2400" dirty="0">
              <a:effectLst/>
            </a:endParaRPr>
          </a:p>
        </p:txBody>
      </p:sp>
      <p:sp>
        <p:nvSpPr>
          <p:cNvPr id="44" name="Стрелка углом 43"/>
          <p:cNvSpPr/>
          <p:nvPr/>
        </p:nvSpPr>
        <p:spPr>
          <a:xfrm flipV="1">
            <a:off x="1677099" y="3571081"/>
            <a:ext cx="806669" cy="2534538"/>
          </a:xfrm>
          <a:prstGeom prst="bentArrow">
            <a:avLst>
              <a:gd name="adj1" fmla="val 17807"/>
              <a:gd name="adj2" fmla="val 24658"/>
              <a:gd name="adj3" fmla="val 25000"/>
              <a:gd name="adj4" fmla="val 159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Стрелка углом 48"/>
          <p:cNvSpPr/>
          <p:nvPr/>
        </p:nvSpPr>
        <p:spPr>
          <a:xfrm rot="16200000" flipV="1">
            <a:off x="4316413" y="4227512"/>
            <a:ext cx="293688" cy="1147763"/>
          </a:xfrm>
          <a:prstGeom prst="bentArrow">
            <a:avLst>
              <a:gd name="adj1" fmla="val 38477"/>
              <a:gd name="adj2" fmla="val 40683"/>
              <a:gd name="adj3" fmla="val 25000"/>
              <a:gd name="adj4" fmla="val 3312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Стрелка углом 49"/>
          <p:cNvSpPr/>
          <p:nvPr/>
        </p:nvSpPr>
        <p:spPr>
          <a:xfrm rot="16200000" flipH="1" flipV="1">
            <a:off x="4325938" y="4624387"/>
            <a:ext cx="274638" cy="1147763"/>
          </a:xfrm>
          <a:prstGeom prst="bentArrow">
            <a:avLst>
              <a:gd name="adj1" fmla="val 38477"/>
              <a:gd name="adj2" fmla="val 40683"/>
              <a:gd name="adj3" fmla="val 25000"/>
              <a:gd name="adj4" fmla="val 3312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25295" y="1763872"/>
            <a:ext cx="108012" cy="10590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77098" y="3509962"/>
            <a:ext cx="5487189" cy="1329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82563" y="4807743"/>
            <a:ext cx="1418812" cy="1783557"/>
            <a:chOff x="182563" y="4807743"/>
            <a:chExt cx="1418812" cy="1783557"/>
          </a:xfrm>
        </p:grpSpPr>
        <p:sp>
          <p:nvSpPr>
            <p:cNvPr id="32" name="Заголовок 1"/>
            <p:cNvSpPr txBox="1">
              <a:spLocks/>
            </p:cNvSpPr>
            <p:nvPr/>
          </p:nvSpPr>
          <p:spPr>
            <a:xfrm>
              <a:off x="183953" y="4807743"/>
              <a:ext cx="1417422" cy="39052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 marL="320040" indent="-320040" algn="r" defTabSz="914400" rtl="0" eaLnBrk="1" latinLnBrk="0" hangingPunct="1">
                <a:spcBef>
                  <a:spcPct val="0"/>
                </a:spcBef>
                <a:buClr>
                  <a:schemeClr val="accent6">
                    <a:lumMod val="75000"/>
                  </a:schemeClr>
                </a:buClr>
                <a:buSzPct val="128000"/>
                <a:buFont typeface="Georgia" pitchFamily="18" charset="0"/>
                <a:buChar char="*"/>
                <a:defRPr sz="4600" b="1" i="0" kern="1200">
                  <a:solidFill>
                    <a:schemeClr val="dk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+mn-lt"/>
                  <a:ea typeface="+mn-ea"/>
                  <a:cs typeface="+mn-cs"/>
                </a:defRPr>
              </a:lvl1pPr>
              <a:lvl2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Aft>
                  <a:spcPts val="0"/>
                </a:spcAft>
                <a:buFont typeface="Georgia" pitchFamily="18" charset="0"/>
                <a:buNone/>
                <a:defRPr/>
              </a:pPr>
              <a:r>
                <a:rPr lang="ru-RU" sz="2000" dirty="0" smtClean="0">
                  <a:solidFill>
                    <a:srgbClr val="00206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Проблема!</a:t>
              </a:r>
              <a:endParaRPr lang="ru-RU" sz="2400" dirty="0">
                <a:solidFill>
                  <a:srgbClr val="00206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3" name="Заголовок 1"/>
            <p:cNvSpPr txBox="1">
              <a:spLocks/>
            </p:cNvSpPr>
            <p:nvPr/>
          </p:nvSpPr>
          <p:spPr>
            <a:xfrm>
              <a:off x="182563" y="5600303"/>
              <a:ext cx="1387657" cy="99099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 marL="320040" indent="-320040" algn="r" defTabSz="914400" rtl="0" eaLnBrk="1" latinLnBrk="0" hangingPunct="1">
                <a:spcBef>
                  <a:spcPct val="0"/>
                </a:spcBef>
                <a:buClr>
                  <a:schemeClr val="accent6">
                    <a:lumMod val="75000"/>
                  </a:schemeClr>
                </a:buClr>
                <a:buSzPct val="128000"/>
                <a:buFont typeface="Georgia" pitchFamily="18" charset="0"/>
                <a:buChar char="*"/>
                <a:defRPr sz="4600" b="1" i="0" kern="1200">
                  <a:solidFill>
                    <a:schemeClr val="dk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+mn-lt"/>
                  <a:ea typeface="+mn-ea"/>
                  <a:cs typeface="+mn-cs"/>
                </a:defRPr>
              </a:lvl1pPr>
              <a:lvl2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Aft>
                  <a:spcPts val="0"/>
                </a:spcAft>
                <a:buFont typeface="Georgia" pitchFamily="18" charset="0"/>
                <a:buNone/>
                <a:defRPr/>
              </a:pPr>
              <a:r>
                <a:rPr lang="ru-RU" sz="1200" dirty="0" smtClean="0">
                  <a:solidFill>
                    <a:srgbClr val="00206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Судостроение, альтернативная энергетика, </a:t>
              </a:r>
              <a:r>
                <a:rPr lang="ru-RU" sz="1200" dirty="0" err="1" smtClean="0">
                  <a:solidFill>
                    <a:srgbClr val="00206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энерго</a:t>
              </a:r>
              <a:r>
                <a:rPr lang="ru-RU" sz="1200" dirty="0" smtClean="0">
                  <a:solidFill>
                    <a:srgbClr val="00206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-</a:t>
              </a:r>
            </a:p>
            <a:p>
              <a:pPr marL="0" indent="0" algn="ctr" fontAlgn="auto">
                <a:spcAft>
                  <a:spcPts val="0"/>
                </a:spcAft>
                <a:buFont typeface="Georgia" pitchFamily="18" charset="0"/>
                <a:buNone/>
                <a:defRPr/>
              </a:pPr>
              <a:r>
                <a:rPr lang="ru-RU" sz="1200" dirty="0" smtClean="0">
                  <a:solidFill>
                    <a:srgbClr val="00206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эффективность</a:t>
              </a:r>
              <a:endParaRPr lang="ru-RU" sz="1200" dirty="0">
                <a:solidFill>
                  <a:srgbClr val="00206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10" name="Прямая со стрелкой 9"/>
          <p:cNvCxnSpPr>
            <a:stCxn id="33" idx="0"/>
          </p:cNvCxnSpPr>
          <p:nvPr/>
        </p:nvCxnSpPr>
        <p:spPr>
          <a:xfrm flipV="1">
            <a:off x="876392" y="5221289"/>
            <a:ext cx="0" cy="3790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4614</TotalTime>
  <Words>902</Words>
  <Application>Microsoft Office PowerPoint</Application>
  <PresentationFormat>Экран (4:3)</PresentationFormat>
  <Paragraphs>197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</vt:lpstr>
      <vt:lpstr>Arial Black</vt:lpstr>
      <vt:lpstr>Arial Narrow</vt:lpstr>
      <vt:lpstr>Calibri</vt:lpstr>
      <vt:lpstr>Cambria</vt:lpstr>
      <vt:lpstr>Cambria Math</vt:lpstr>
      <vt:lpstr>Century Schoolbook</vt:lpstr>
      <vt:lpstr>Georgia</vt:lpstr>
      <vt:lpstr>Times New Roman</vt:lpstr>
      <vt:lpstr>Trebuchet MS</vt:lpstr>
      <vt:lpstr>Wingdings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Конструкторское бюро (ДЮЦ КБ «ИННОВАТОРИЙ» + Технопарк)</vt:lpstr>
      <vt:lpstr>Презентация PowerPoint</vt:lpstr>
      <vt:lpstr>Презентация PowerPoint</vt:lpstr>
      <vt:lpstr>Солнечная регата 2018</vt:lpstr>
      <vt:lpstr>Презентация PowerPoint</vt:lpstr>
      <vt:lpstr>Презентация PowerPoint</vt:lpstr>
      <vt:lpstr>Презентация PowerPoint</vt:lpstr>
      <vt:lpstr>«Солнечная регата – 2019» г. Казань</vt:lpstr>
      <vt:lpstr>«Солнечная регата – 2019» г. Казань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 в рамках  Конвергентной модели сетевого взаимодействия ДЮЦ «На Комсомольской»</vt:lpstr>
      <vt:lpstr>Реализация проекта «Солнечная регата» ДЮЦ «На Комсомольской» (2018/2019)</vt:lpstr>
      <vt:lpstr>Динамика изменения количества учащихся,  занимающихся в студиях технической направленности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Татьяна</cp:lastModifiedBy>
  <cp:revision>246</cp:revision>
  <cp:lastPrinted>2017-08-25T07:19:15Z</cp:lastPrinted>
  <dcterms:created xsi:type="dcterms:W3CDTF">2009-01-08T12:15:48Z</dcterms:created>
  <dcterms:modified xsi:type="dcterms:W3CDTF">2019-10-21T20:27:00Z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